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6"/>
  </p:notesMasterIdLst>
  <p:sldIdLst>
    <p:sldId id="263" r:id="rId5"/>
    <p:sldId id="325" r:id="rId6"/>
    <p:sldId id="562" r:id="rId7"/>
    <p:sldId id="565" r:id="rId8"/>
    <p:sldId id="569" r:id="rId9"/>
    <p:sldId id="573" r:id="rId10"/>
    <p:sldId id="682" r:id="rId11"/>
    <p:sldId id="563" r:id="rId12"/>
    <p:sldId id="524" r:id="rId13"/>
    <p:sldId id="554" r:id="rId14"/>
    <p:sldId id="527" r:id="rId15"/>
    <p:sldId id="556" r:id="rId16"/>
    <p:sldId id="531" r:id="rId17"/>
    <p:sldId id="528" r:id="rId18"/>
    <p:sldId id="557" r:id="rId19"/>
    <p:sldId id="446" r:id="rId20"/>
    <p:sldId id="447" r:id="rId21"/>
    <p:sldId id="532" r:id="rId22"/>
    <p:sldId id="429" r:id="rId23"/>
    <p:sldId id="534" r:id="rId24"/>
    <p:sldId id="535" r:id="rId25"/>
    <p:sldId id="564" r:id="rId26"/>
    <p:sldId id="406" r:id="rId27"/>
    <p:sldId id="393" r:id="rId28"/>
    <p:sldId id="410" r:id="rId29"/>
    <p:sldId id="394" r:id="rId30"/>
    <p:sldId id="395" r:id="rId31"/>
    <p:sldId id="411" r:id="rId32"/>
    <p:sldId id="399" r:id="rId33"/>
    <p:sldId id="326" r:id="rId34"/>
    <p:sldId id="385" r:id="rId35"/>
    <p:sldId id="558" r:id="rId36"/>
    <p:sldId id="548" r:id="rId37"/>
    <p:sldId id="549" r:id="rId38"/>
    <p:sldId id="544" r:id="rId39"/>
    <p:sldId id="489" r:id="rId40"/>
    <p:sldId id="543" r:id="rId41"/>
    <p:sldId id="319" r:id="rId42"/>
    <p:sldId id="536" r:id="rId43"/>
    <p:sldId id="384" r:id="rId44"/>
    <p:sldId id="38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0527" autoAdjust="0"/>
    <p:restoredTop sz="87303" autoAdjust="0"/>
  </p:normalViewPr>
  <p:slideViewPr>
    <p:cSldViewPr snapToGrid="0">
      <p:cViewPr varScale="1">
        <p:scale>
          <a:sx n="82" d="100"/>
          <a:sy n="82" d="100"/>
        </p:scale>
        <p:origin x="1136" y="27"/>
      </p:cViewPr>
      <p:guideLst/>
    </p:cSldViewPr>
  </p:slideViewPr>
  <p:outlineViewPr>
    <p:cViewPr>
      <p:scale>
        <a:sx n="33" d="100"/>
        <a:sy n="33" d="100"/>
      </p:scale>
      <p:origin x="0" y="-128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dtarang\Desktop\IDFs\TelemetryDataControl\Data%20Exampl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r>
              <a:rPr lang="en-US"/>
              <a:t>Time per Stage of Development Cycle for Release</a:t>
            </a:r>
          </a:p>
        </c:rich>
      </c:tx>
      <c:layout>
        <c:manualLayout>
          <c:xMode val="edge"/>
          <c:yMode val="edge"/>
          <c:x val="0.36660888245609452"/>
          <c:y val="7.2176117911452745E-2"/>
        </c:manualLayout>
      </c:layout>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1358792379009661E-2"/>
          <c:y val="0.10409054753234624"/>
          <c:w val="0.88365148227785761"/>
          <c:h val="0.63956681967117412"/>
        </c:manualLayout>
      </c:layout>
      <c:barChart>
        <c:barDir val="col"/>
        <c:grouping val="clustered"/>
        <c:varyColors val="0"/>
        <c:ser>
          <c:idx val="0"/>
          <c:order val="0"/>
          <c:tx>
            <c:strRef>
              <c:f>Sheet1!$A$5</c:f>
              <c:strCache>
                <c:ptCount val="1"/>
                <c:pt idx="0">
                  <c:v>BKM</c:v>
                </c:pt>
              </c:strCache>
            </c:strRef>
          </c:tx>
          <c:spPr>
            <a:solidFill>
              <a:schemeClr val="tx2">
                <a:lumMod val="40000"/>
                <a:lumOff val="60000"/>
              </a:schemeClr>
            </a:solidFill>
            <a:ln>
              <a:noFill/>
            </a:ln>
            <a:effectLst/>
          </c:spPr>
          <c:invertIfNegative val="0"/>
          <c:cat>
            <c:strRef>
              <c:f>Sheet1!$B$4:$K$4</c:f>
              <c:strCache>
                <c:ptCount val="10"/>
                <c:pt idx="0">
                  <c:v>Review of Requirements</c:v>
                </c:pt>
                <c:pt idx="1">
                  <c:v>Strucure Development Time</c:v>
                </c:pt>
                <c:pt idx="2">
                  <c:v>Developer Prototype</c:v>
                </c:pt>
                <c:pt idx="3">
                  <c:v>Documentation of Structure on Wiki</c:v>
                </c:pt>
                <c:pt idx="4">
                  <c:v>Technical Review</c:v>
                </c:pt>
                <c:pt idx="5">
                  <c:v>Translation</c:v>
                </c:pt>
                <c:pt idx="6">
                  <c:v>Code Review</c:v>
                </c:pt>
                <c:pt idx="7">
                  <c:v>Regression Testing</c:v>
                </c:pt>
                <c:pt idx="8">
                  <c:v>Conflict Resolution</c:v>
                </c:pt>
                <c:pt idx="9">
                  <c:v>Deployment</c:v>
                </c:pt>
              </c:strCache>
            </c:strRef>
          </c:cat>
          <c:val>
            <c:numRef>
              <c:f>Sheet1!$B$5:$K$5</c:f>
              <c:numCache>
                <c:formatCode>General</c:formatCode>
                <c:ptCount val="10"/>
                <c:pt idx="0">
                  <c:v>240</c:v>
                </c:pt>
                <c:pt idx="1">
                  <c:v>20</c:v>
                </c:pt>
                <c:pt idx="2">
                  <c:v>240</c:v>
                </c:pt>
                <c:pt idx="3">
                  <c:v>180</c:v>
                </c:pt>
                <c:pt idx="4">
                  <c:v>60</c:v>
                </c:pt>
                <c:pt idx="5">
                  <c:v>240</c:v>
                </c:pt>
                <c:pt idx="6">
                  <c:v>4320</c:v>
                </c:pt>
                <c:pt idx="7">
                  <c:v>10080</c:v>
                </c:pt>
                <c:pt idx="8">
                  <c:v>300</c:v>
                </c:pt>
                <c:pt idx="9">
                  <c:v>60</c:v>
                </c:pt>
              </c:numCache>
            </c:numRef>
          </c:val>
          <c:extLst>
            <c:ext xmlns:c16="http://schemas.microsoft.com/office/drawing/2014/chart" uri="{C3380CC4-5D6E-409C-BE32-E72D297353CC}">
              <c16:uniqueId val="{00000000-E55E-4BFD-937A-E68A47E7FFC2}"/>
            </c:ext>
          </c:extLst>
        </c:ser>
        <c:ser>
          <c:idx val="1"/>
          <c:order val="1"/>
          <c:tx>
            <c:strRef>
              <c:f>Sheet1!$A$6</c:f>
              <c:strCache>
                <c:ptCount val="1"/>
                <c:pt idx="0">
                  <c:v>CDT</c:v>
                </c:pt>
              </c:strCache>
            </c:strRef>
          </c:tx>
          <c:spPr>
            <a:solidFill>
              <a:srgbClr val="00B050"/>
            </a:solidFill>
            <a:ln>
              <a:noFill/>
            </a:ln>
            <a:effectLst/>
          </c:spPr>
          <c:invertIfNegative val="0"/>
          <c:cat>
            <c:strRef>
              <c:f>Sheet1!$B$4:$K$4</c:f>
              <c:strCache>
                <c:ptCount val="10"/>
                <c:pt idx="0">
                  <c:v>Review of Requirements</c:v>
                </c:pt>
                <c:pt idx="1">
                  <c:v>Strucure Development Time</c:v>
                </c:pt>
                <c:pt idx="2">
                  <c:v>Developer Prototype</c:v>
                </c:pt>
                <c:pt idx="3">
                  <c:v>Documentation of Structure on Wiki</c:v>
                </c:pt>
                <c:pt idx="4">
                  <c:v>Technical Review</c:v>
                </c:pt>
                <c:pt idx="5">
                  <c:v>Translation</c:v>
                </c:pt>
                <c:pt idx="6">
                  <c:v>Code Review</c:v>
                </c:pt>
                <c:pt idx="7">
                  <c:v>Regression Testing</c:v>
                </c:pt>
                <c:pt idx="8">
                  <c:v>Conflict Resolution</c:v>
                </c:pt>
                <c:pt idx="9">
                  <c:v>Deployment</c:v>
                </c:pt>
              </c:strCache>
            </c:strRef>
          </c:cat>
          <c:val>
            <c:numRef>
              <c:f>Sheet1!$B$6:$K$6</c:f>
              <c:numCache>
                <c:formatCode>General</c:formatCode>
                <c:ptCount val="10"/>
                <c:pt idx="0">
                  <c:v>240</c:v>
                </c:pt>
                <c:pt idx="1">
                  <c:v>20</c:v>
                </c:pt>
                <c:pt idx="2">
                  <c:v>8</c:v>
                </c:pt>
                <c:pt idx="3">
                  <c:v>0</c:v>
                </c:pt>
                <c:pt idx="4">
                  <c:v>20</c:v>
                </c:pt>
                <c:pt idx="5">
                  <c:v>8</c:v>
                </c:pt>
                <c:pt idx="6">
                  <c:v>0</c:v>
                </c:pt>
                <c:pt idx="7">
                  <c:v>20</c:v>
                </c:pt>
                <c:pt idx="8">
                  <c:v>2</c:v>
                </c:pt>
                <c:pt idx="9">
                  <c:v>5</c:v>
                </c:pt>
              </c:numCache>
            </c:numRef>
          </c:val>
          <c:extLst>
            <c:ext xmlns:c16="http://schemas.microsoft.com/office/drawing/2014/chart" uri="{C3380CC4-5D6E-409C-BE32-E72D297353CC}">
              <c16:uniqueId val="{00000001-E55E-4BFD-937A-E68A47E7FFC2}"/>
            </c:ext>
          </c:extLst>
        </c:ser>
        <c:dLbls>
          <c:showLegendKey val="0"/>
          <c:showVal val="0"/>
          <c:showCatName val="0"/>
          <c:showSerName val="0"/>
          <c:showPercent val="0"/>
          <c:showBubbleSize val="0"/>
        </c:dLbls>
        <c:gapWidth val="219"/>
        <c:overlap val="-27"/>
        <c:axId val="1284954824"/>
        <c:axId val="1284960704"/>
      </c:barChart>
      <c:catAx>
        <c:axId val="128495482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a:t>Development Stages</a:t>
                </a:r>
                <a:br>
                  <a:rPr lang="en-US"/>
                </a:br>
                <a:r>
                  <a:rPr lang="en-US"/>
                  <a:t>(left to right is ordering)</a:t>
                </a:r>
              </a:p>
            </c:rich>
          </c:tx>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4960704"/>
        <c:crosses val="autoZero"/>
        <c:auto val="1"/>
        <c:lblAlgn val="ctr"/>
        <c:lblOffset val="100"/>
        <c:noMultiLvlLbl val="0"/>
      </c:catAx>
      <c:valAx>
        <c:axId val="1284960704"/>
        <c:scaling>
          <c:logBase val="10"/>
          <c:orientation val="minMax"/>
          <c:max val="100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a:t>Duration ( log10 scale in minutes)</a:t>
                </a:r>
              </a:p>
            </c:rich>
          </c:tx>
          <c:layout>
            <c:manualLayout>
              <c:xMode val="edge"/>
              <c:yMode val="edge"/>
              <c:x val="0"/>
              <c:y val="0.17776309995596651"/>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495482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5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sz="900" baseline="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1A5A62-FFFC-43F1-BBCE-7B0617E9EA04}" type="datetimeFigureOut">
              <a:rPr lang="en-US" smtClean="0"/>
              <a:t>4/8/2022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C92638-B395-4EEB-9053-3B9725E3C4A7}" type="slidenum">
              <a:rPr lang="en-US" smtClean="0"/>
              <a:t>‹#›</a:t>
            </a:fld>
            <a:endParaRPr lang="en-US" dirty="0"/>
          </a:p>
        </p:txBody>
      </p:sp>
    </p:spTree>
    <p:extLst>
      <p:ext uri="{BB962C8B-B14F-4D97-AF65-F5344CB8AC3E}">
        <p14:creationId xmlns:p14="http://schemas.microsoft.com/office/powerpoint/2010/main" val="1053354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nsg-wiki.intel.com/display/FW/NSG+One+API"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t>
            </a:r>
          </a:p>
          <a:p>
            <a:r>
              <a:rPr lang="en-US" dirty="0"/>
              <a:t>I would like to take the opportunity to present a joint effort with many supporters, Intel AMPERE. The technologies are based in storage and are transferable to other adjacent technologies. Many of these technologies are patent pending being Intel exclusive technologies.</a:t>
            </a:r>
          </a:p>
        </p:txBody>
      </p:sp>
      <p:sp>
        <p:nvSpPr>
          <p:cNvPr id="4" name="Slide Number Placeholder 3"/>
          <p:cNvSpPr>
            <a:spLocks noGrp="1"/>
          </p:cNvSpPr>
          <p:nvPr>
            <p:ph type="sldNum" sz="quarter" idx="10"/>
          </p:nvPr>
        </p:nvSpPr>
        <p:spPr/>
        <p:txBody>
          <a:bodyPr/>
          <a:lstStyle/>
          <a:p>
            <a:fld id="{71C92638-B395-4EEB-9053-3B9725E3C4A7}" type="slidenum">
              <a:rPr lang="en-US" smtClean="0"/>
              <a:t>1</a:t>
            </a:fld>
            <a:endParaRPr lang="en-US" dirty="0"/>
          </a:p>
        </p:txBody>
      </p:sp>
    </p:spTree>
    <p:extLst>
      <p:ext uri="{BB962C8B-B14F-4D97-AF65-F5344CB8AC3E}">
        <p14:creationId xmlns:p14="http://schemas.microsoft.com/office/powerpoint/2010/main" val="850802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10</a:t>
            </a:fld>
            <a:endParaRPr lang="en-US" dirty="0"/>
          </a:p>
        </p:txBody>
      </p:sp>
    </p:spTree>
    <p:extLst>
      <p:ext uri="{BB962C8B-B14F-4D97-AF65-F5344CB8AC3E}">
        <p14:creationId xmlns:p14="http://schemas.microsoft.com/office/powerpoint/2010/main" val="1771167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0" fontAlgn="auto" latinLnBrk="0" hangingPunct="0">
              <a:lnSpc>
                <a:spcPct val="100000"/>
              </a:lnSpc>
              <a:spcBef>
                <a:spcPct val="0"/>
              </a:spcBef>
              <a:spcAft>
                <a:spcPts val="0"/>
              </a:spcAft>
              <a:buClrTx/>
              <a:buSzTx/>
              <a:buFont typeface="Arial" panose="020B0604020202020204" pitchFamily="34" charset="0"/>
              <a:buChar char="•"/>
              <a:tabLst/>
              <a:defRPr/>
            </a:pPr>
            <a:r>
              <a:rPr lang="en-US" sz="1400" dirty="0"/>
              <a:t>Telemetry is increasingly viewed by our customers as a critical drive debug aid  worldwide. </a:t>
            </a:r>
            <a:endParaRPr lang="en-US" sz="1400" dirty="0">
              <a:latin typeface="Intel Clear"/>
              <a:ea typeface="Intel Clear Pro" panose="020B0804020202060201" pitchFamily="34" charset="0"/>
              <a:cs typeface="Intel Clear"/>
            </a:endParaRPr>
          </a:p>
          <a:p>
            <a:pPr marL="457200" marR="0" lvl="1" indent="0" algn="l" defTabSz="457200" rtl="0" eaLnBrk="0" fontAlgn="auto" latinLnBrk="0" hangingPunct="0">
              <a:lnSpc>
                <a:spcPct val="100000"/>
              </a:lnSpc>
              <a:spcBef>
                <a:spcPct val="0"/>
              </a:spcBef>
              <a:spcAft>
                <a:spcPts val="0"/>
              </a:spcAft>
              <a:buClrTx/>
              <a:buSzTx/>
              <a:buFontTx/>
              <a:buNone/>
              <a:tabLst/>
              <a:defRPr/>
            </a:pPr>
            <a:r>
              <a:rPr lang="en-US" sz="1400" dirty="0"/>
              <a:t>NSG Telemetry Working group worked across all </a:t>
            </a:r>
            <a:r>
              <a:rPr lang="en-US" sz="1400" dirty="0" err="1"/>
              <a:t>zilos</a:t>
            </a:r>
            <a:r>
              <a:rPr lang="en-US" sz="1400" dirty="0"/>
              <a:t>(?) and solicited customer feedbacks</a:t>
            </a:r>
            <a:r>
              <a:rPr lang="en-US" sz="1400" baseline="0" dirty="0"/>
              <a:t> - </a:t>
            </a:r>
            <a:r>
              <a:rPr lang="en-US" sz="1400" dirty="0"/>
              <a:t>Customers </a:t>
            </a:r>
            <a:r>
              <a:rPr lang="en-US" sz="1400" dirty="0" err="1"/>
              <a:t>Reqs</a:t>
            </a:r>
            <a:r>
              <a:rPr lang="en-US" sz="1400" baseline="0" dirty="0"/>
              <a:t> drove Specs, </a:t>
            </a:r>
            <a:endParaRPr lang="en-US" sz="1400" dirty="0"/>
          </a:p>
          <a:p>
            <a:pPr lvl="1" eaLnBrk="0" hangingPunct="0">
              <a:spcBef>
                <a:spcPct val="0"/>
              </a:spcBef>
            </a:pPr>
            <a:endParaRPr lang="en-US" sz="1400" dirty="0">
              <a:latin typeface="Intel Clear"/>
              <a:ea typeface="Intel Clear Pro" panose="020B0804020202060201" pitchFamily="34" charset="0"/>
              <a:cs typeface="Intel Clear"/>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3C71"/>
                </a:solidFill>
                <a:latin typeface="Intel Clear" panose="020B0604020203020204" pitchFamily="34" charset="0"/>
                <a:ea typeface="Intel Clear" panose="020B0604020203020204" pitchFamily="34" charset="0"/>
              </a:rPr>
              <a:t>Availability of Customer own tool chain interface to retrieve logs in customer environment (Linux, Microsoft Windows,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en-US" sz="1200" dirty="0">
              <a:ea typeface="Intel Clear Pro" panose="020B0804020202060201" pitchFamily="34" charset="0"/>
              <a:cs typeface="Intel Clear"/>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ea typeface="Intel Clear Pro" panose="020B0804020202060201" pitchFamily="34" charset="0"/>
                <a:cs typeface="Intel Clear"/>
              </a:rPr>
              <a:t>Uses generic tool commands; </a:t>
            </a:r>
            <a:r>
              <a:rPr lang="en-US" altLang="en-US" sz="1200" dirty="0">
                <a:ea typeface="Intel Clear Pro" panose="020B0804020202060201" pitchFamily="34" charset="0"/>
                <a:cs typeface="Intel Clear"/>
                <a:sym typeface="Wingdings" panose="05000000000000000000" pitchFamily="2" charset="2"/>
              </a:rPr>
              <a:t>Same Telemetry command for all drives - </a:t>
            </a:r>
            <a:r>
              <a:rPr lang="en-US" sz="1200" dirty="0">
                <a:latin typeface="Intel Clear"/>
                <a:ea typeface="Intel Clear Pro" panose="020B0804020202060201" pitchFamily="34" charset="0"/>
                <a:cs typeface="Intel Clear"/>
              </a:rPr>
              <a:t>Also, no need to unlock the drive since we issue standard commands)</a:t>
            </a:r>
            <a:endParaRPr lang="en-US" altLang="en-US" sz="1200" dirty="0">
              <a:ea typeface="Intel Clear Pro" panose="020B0804020202060201" pitchFamily="34" charset="0"/>
              <a:cs typeface="Intel Clear"/>
            </a:endParaRPr>
          </a:p>
          <a:p>
            <a:pPr marL="457200" marR="0" lvl="1" indent="0" algn="l" defTabSz="457200" rtl="0" eaLnBrk="0" fontAlgn="auto" latinLnBrk="0" hangingPunct="0">
              <a:lnSpc>
                <a:spcPct val="100000"/>
              </a:lnSpc>
              <a:spcBef>
                <a:spcPct val="0"/>
              </a:spcBef>
              <a:spcAft>
                <a:spcPts val="0"/>
              </a:spcAft>
              <a:buClrTx/>
              <a:buSzTx/>
              <a:buFont typeface="Arial" panose="020B0604020202020204" pitchFamily="34" charset="0"/>
              <a:buChar char="•"/>
              <a:tabLst/>
              <a:defRPr/>
            </a:pPr>
            <a:endParaRPr lang="en-US" sz="1400" dirty="0">
              <a:latin typeface="Intel Clear"/>
              <a:ea typeface="Intel Clear Pro" panose="020B0804020202060201" pitchFamily="34" charset="0"/>
              <a:cs typeface="Intel Clear"/>
            </a:endParaRPr>
          </a:p>
          <a:p>
            <a:pPr lvl="1"/>
            <a:r>
              <a:rPr lang="en-US" altLang="en-US" sz="1400" dirty="0"/>
              <a:t>Both specs define 2 new log pages: Host Initiated Telemetry Log (log page identifier 0x07) , Current Device Internal Status Data Log (log address 0x24) </a:t>
            </a:r>
          </a:p>
          <a:p>
            <a:pPr lvl="1"/>
            <a:r>
              <a:rPr lang="en-US" altLang="en-US" sz="1400" dirty="0"/>
              <a:t>Controller Initiated Telemetry Log (log page identifier 0x08), Saved Device Internal Status Data Log (log address 0x25)</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be dynamic</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Intel Clear"/>
                <a:ea typeface="Intel Clear Pro" panose="020B0804020202060201" pitchFamily="34" charset="0"/>
                <a:cs typeface="Intel Clear"/>
              </a:rPr>
              <a:t>We defined what internal data needs to be packaged into the telemetry data sets. </a:t>
            </a:r>
            <a:endParaRPr lang="en-US" dirty="0"/>
          </a:p>
          <a:p>
            <a:r>
              <a:rPr lang="en-US" dirty="0"/>
              <a:t>Standardize,</a:t>
            </a:r>
            <a:r>
              <a:rPr lang="en-US" baseline="0" dirty="0"/>
              <a:t> Externalize (Proprietary but not dependent), Accelerate, Dynamic Table of Contents, Remove Roll versions, Self-describing data allows Flexibility and New, Prevents </a:t>
            </a:r>
            <a:endParaRPr lang="en-US" dirty="0"/>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11</a:t>
            </a:fld>
            <a:endParaRPr lang="en-US" dirty="0"/>
          </a:p>
        </p:txBody>
      </p:sp>
    </p:spTree>
    <p:extLst>
      <p:ext uri="{BB962C8B-B14F-4D97-AF65-F5344CB8AC3E}">
        <p14:creationId xmlns:p14="http://schemas.microsoft.com/office/powerpoint/2010/main" val="3135704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12</a:t>
            </a:fld>
            <a:endParaRPr lang="en-US" dirty="0"/>
          </a:p>
        </p:txBody>
      </p:sp>
    </p:spTree>
    <p:extLst>
      <p:ext uri="{BB962C8B-B14F-4D97-AF65-F5344CB8AC3E}">
        <p14:creationId xmlns:p14="http://schemas.microsoft.com/office/powerpoint/2010/main" val="3288779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Data Extraction, Not Unlocking Drive. Intel,</a:t>
            </a:r>
            <a:r>
              <a:rPr lang="en-US" baseline="0" dirty="0"/>
              <a:t> Micron, Samsung can all have standard.  </a:t>
            </a:r>
            <a:r>
              <a:rPr lang="en-US" dirty="0"/>
              <a:t>Data payloads intelligent design, prescribed</a:t>
            </a:r>
            <a:r>
              <a:rPr lang="en-US" baseline="0" dirty="0"/>
              <a:t> </a:t>
            </a:r>
            <a:r>
              <a:rPr lang="en-US" baseline="0" dirty="0" err="1"/>
              <a:t>struct</a:t>
            </a:r>
            <a:r>
              <a:rPr lang="en-US" baseline="0" dirty="0"/>
              <a:t>, content </a:t>
            </a:r>
            <a:r>
              <a:rPr lang="en-US" baseline="0" dirty="0" err="1"/>
              <a:t>dymanic</a:t>
            </a:r>
            <a:r>
              <a:rPr lang="en-US" baseline="0" dirty="0"/>
              <a:t>. Proprietary Intel Data Construction, Not Spec, </a:t>
            </a:r>
          </a:p>
          <a:p>
            <a:endParaRPr lang="en-US" baseline="0" dirty="0"/>
          </a:p>
          <a:p>
            <a:r>
              <a:rPr lang="en-US" dirty="0"/>
              <a:t>Use Cases, host (1 and 2), periodic is for host, </a:t>
            </a:r>
          </a:p>
          <a:p>
            <a:r>
              <a:rPr lang="en-US" dirty="0"/>
              <a:t>Define and Deliver Above Expectations</a:t>
            </a:r>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13</a:t>
            </a:fld>
            <a:endParaRPr lang="en-US" dirty="0"/>
          </a:p>
        </p:txBody>
      </p:sp>
    </p:spTree>
    <p:extLst>
      <p:ext uri="{BB962C8B-B14F-4D97-AF65-F5344CB8AC3E}">
        <p14:creationId xmlns:p14="http://schemas.microsoft.com/office/powerpoint/2010/main" val="2647087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ea typeface="Intel Clear Pro" panose="020B0804020202060201" pitchFamily="34" charset="0"/>
                <a:cs typeface="Intel Clear"/>
              </a:rPr>
              <a:t>None of the data areas have a fixed size. There is a target limit on  data area 1 for Host Initiated of 100KBytes and there is a hard limit  of 31.9MBs for the command, but the actual data area sizes are dynamic. </a:t>
            </a:r>
          </a:p>
          <a:p>
            <a:endParaRPr lang="en-US" sz="1200" dirty="0">
              <a:ea typeface="Intel Clear Pro" panose="020B0804020202060201" pitchFamily="34" charset="0"/>
              <a:cs typeface="Intel Clear"/>
            </a:endParaRPr>
          </a:p>
          <a:p>
            <a:r>
              <a:rPr lang="en-US" dirty="0"/>
              <a:t>Fast, extended, complete. Dynamic, Don’t mention ML, Systematic Analysis Through</a:t>
            </a:r>
            <a:r>
              <a:rPr lang="en-US" baseline="0" dirty="0"/>
              <a:t> </a:t>
            </a:r>
            <a:r>
              <a:rPr lang="en-US" dirty="0"/>
              <a:t>Telemetry</a:t>
            </a:r>
            <a:r>
              <a:rPr lang="en-US" baseline="0" dirty="0"/>
              <a:t> (RACE) </a:t>
            </a:r>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14</a:t>
            </a:fld>
            <a:endParaRPr lang="en-US" dirty="0"/>
          </a:p>
        </p:txBody>
      </p:sp>
    </p:spTree>
    <p:extLst>
      <p:ext uri="{BB962C8B-B14F-4D97-AF65-F5344CB8AC3E}">
        <p14:creationId xmlns:p14="http://schemas.microsoft.com/office/powerpoint/2010/main" val="2585045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15</a:t>
            </a:fld>
            <a:endParaRPr lang="en-US" dirty="0"/>
          </a:p>
        </p:txBody>
      </p:sp>
    </p:spTree>
    <p:extLst>
      <p:ext uri="{BB962C8B-B14F-4D97-AF65-F5344CB8AC3E}">
        <p14:creationId xmlns:p14="http://schemas.microsoft.com/office/powerpoint/2010/main" val="2091039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Telemetry required its own standardized</a:t>
            </a:r>
            <a:r>
              <a:rPr lang="en-US" baseline="0" dirty="0"/>
              <a:t> tracking data mechanism. With the introduction of telemetry, may new data structures were introduced. Every data object/identifier is self-describing here – UIDs are automatically assigned and generally take precedence over the human-friendly global name because of their uniqueness and non-reusability. Here, we show all the metadata tracked for every data identifier. Apart from the fundamental values for UIDS and major, minor, size fields – fields like security classification are of paramount importance. Description field along with product and domain fields throws light on the data structure’s construction, application and applicability to different products.</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16</a:t>
            </a:fld>
            <a:endParaRPr lang="en-US" dirty="0"/>
          </a:p>
        </p:txBody>
      </p:sp>
    </p:spTree>
    <p:extLst>
      <p:ext uri="{BB962C8B-B14F-4D97-AF65-F5344CB8AC3E}">
        <p14:creationId xmlns:p14="http://schemas.microsoft.com/office/powerpoint/2010/main" val="1619208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17</a:t>
            </a:fld>
            <a:endParaRPr lang="en-US" dirty="0"/>
          </a:p>
        </p:txBody>
      </p:sp>
    </p:spTree>
    <p:extLst>
      <p:ext uri="{BB962C8B-B14F-4D97-AF65-F5344CB8AC3E}">
        <p14:creationId xmlns:p14="http://schemas.microsoft.com/office/powerpoint/2010/main" val="718632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2, 16, 17, Compile C to bring together</a:t>
            </a:r>
            <a:r>
              <a:rPr lang="en-US" baseline="0" dirty="0"/>
              <a:t> all stakeholders at Intel. </a:t>
            </a:r>
            <a:r>
              <a:rPr lang="en-US" dirty="0"/>
              <a:t>Python </a:t>
            </a:r>
            <a:r>
              <a:rPr lang="en-US" dirty="0" err="1"/>
              <a:t>Ctypes</a:t>
            </a:r>
            <a:r>
              <a:rPr lang="en-US" dirty="0"/>
              <a:t>, XML,</a:t>
            </a:r>
            <a:r>
              <a:rPr lang="en-US" baseline="0" dirty="0"/>
              <a:t> SQL Auto Covert, Database, Tools </a:t>
            </a:r>
            <a:r>
              <a:rPr lang="en-US" baseline="0" dirty="0" err="1"/>
              <a:t>etc</a:t>
            </a:r>
            <a:r>
              <a:rPr lang="en-US" baseline="0" dirty="0"/>
              <a:t> </a:t>
            </a:r>
            <a:r>
              <a:rPr lang="en-US" baseline="0" dirty="0" err="1"/>
              <a:t>consumability</a:t>
            </a:r>
            <a:r>
              <a:rPr lang="en-US" baseline="0" dirty="0"/>
              <a:t>, No External Dependencies</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19</a:t>
            </a:fld>
            <a:endParaRPr lang="en-US" dirty="0"/>
          </a:p>
        </p:txBody>
      </p:sp>
    </p:spTree>
    <p:extLst>
      <p:ext uri="{BB962C8B-B14F-4D97-AF65-F5344CB8AC3E}">
        <p14:creationId xmlns:p14="http://schemas.microsoft.com/office/powerpoint/2010/main" val="880273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Save per Stages in Development. 48 Times Faster</a:t>
            </a:r>
            <a:r>
              <a:rPr lang="en-US" baseline="0" dirty="0"/>
              <a:t> in Development. </a:t>
            </a:r>
            <a:r>
              <a:rPr lang="en-US" baseline="0" dirty="0" err="1"/>
              <a:t>Necreased</a:t>
            </a:r>
            <a:r>
              <a:rPr lang="en-US" baseline="0" dirty="0"/>
              <a:t> Documentation, No translation, Security Automated, LOG SCALE time save, Min Regression Testing, No Development, </a:t>
            </a:r>
            <a:r>
              <a:rPr lang="en-US" baseline="0" dirty="0" err="1"/>
              <a:t>Autogenerate</a:t>
            </a:r>
            <a:r>
              <a:rPr lang="en-US" baseline="0" dirty="0"/>
              <a:t> decoders for test commands.. </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20</a:t>
            </a:fld>
            <a:endParaRPr lang="en-US" dirty="0"/>
          </a:p>
        </p:txBody>
      </p:sp>
    </p:spTree>
    <p:extLst>
      <p:ext uri="{BB962C8B-B14F-4D97-AF65-F5344CB8AC3E}">
        <p14:creationId xmlns:p14="http://schemas.microsoft.com/office/powerpoint/2010/main" val="2002565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cover, the background, motivation, opportunities, purpose, and fundamentals.</a:t>
            </a:r>
          </a:p>
        </p:txBody>
      </p:sp>
      <p:sp>
        <p:nvSpPr>
          <p:cNvPr id="4" name="Slide Number Placeholder 3"/>
          <p:cNvSpPr>
            <a:spLocks noGrp="1"/>
          </p:cNvSpPr>
          <p:nvPr>
            <p:ph type="sldNum" sz="quarter" idx="10"/>
          </p:nvPr>
        </p:nvSpPr>
        <p:spPr/>
        <p:txBody>
          <a:bodyPr/>
          <a:lstStyle/>
          <a:p>
            <a:fld id="{D61C8689-8455-3546-ADF9-3B7273760F66}" type="slidenum">
              <a:rPr lang="en-US" smtClean="0"/>
              <a:pPr/>
              <a:t>2</a:t>
            </a:fld>
            <a:endParaRPr lang="en-US" dirty="0"/>
          </a:p>
        </p:txBody>
      </p:sp>
    </p:spTree>
    <p:extLst>
      <p:ext uri="{BB962C8B-B14F-4D97-AF65-F5344CB8AC3E}">
        <p14:creationId xmlns:p14="http://schemas.microsoft.com/office/powerpoint/2010/main" val="300087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Compiler Map</a:t>
            </a:r>
            <a:r>
              <a:rPr lang="en-US" baseline="0" dirty="0"/>
              <a:t> gens Simulation Scripts (straight GHS upload to Telemetry) , Library Saved, Report Created in Triage of Fault Areas, Automate Telemetry Payload Display. Internal and External Anomalies. Standardized Report to Customers Derived from Debug Handbook. Closed Jira, Update Handbook. Look for Fault Signature in Handbook, Debug Info. </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21</a:t>
            </a:fld>
            <a:endParaRPr lang="en-US" dirty="0"/>
          </a:p>
        </p:txBody>
      </p:sp>
    </p:spTree>
    <p:extLst>
      <p:ext uri="{BB962C8B-B14F-4D97-AF65-F5344CB8AC3E}">
        <p14:creationId xmlns:p14="http://schemas.microsoft.com/office/powerpoint/2010/main" val="102276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introduce a joint pathfinding effort to integrate the technologies of machine programming with rapid analysis to empower developers.</a:t>
            </a:r>
          </a:p>
        </p:txBody>
      </p:sp>
      <p:sp>
        <p:nvSpPr>
          <p:cNvPr id="4" name="Slide Number Placeholder 3"/>
          <p:cNvSpPr>
            <a:spLocks noGrp="1"/>
          </p:cNvSpPr>
          <p:nvPr>
            <p:ph type="sldNum" sz="quarter" idx="5"/>
          </p:nvPr>
        </p:nvSpPr>
        <p:spPr/>
        <p:txBody>
          <a:bodyPr/>
          <a:lstStyle/>
          <a:p>
            <a:fld id="{71C92638-B395-4EEB-9053-3B9725E3C4A7}" type="slidenum">
              <a:rPr lang="en-US" smtClean="0"/>
              <a:t>22</a:t>
            </a:fld>
            <a:endParaRPr lang="en-US" dirty="0"/>
          </a:p>
        </p:txBody>
      </p:sp>
    </p:spTree>
    <p:extLst>
      <p:ext uri="{BB962C8B-B14F-4D97-AF65-F5344CB8AC3E}">
        <p14:creationId xmlns:p14="http://schemas.microsoft.com/office/powerpoint/2010/main" val="641801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off the discussion, I wanted to show a study from Cambridge related to cost for developing software. In the context of our firmware systems today; we are closer trending to complexity in software design. The focal point of the slides is to highlight the necessary overhead associated with debugging costing nearly 1.56 Billion across the world. If we apply to projection to the expenses in NSG, we have significant opportunity to refocus developer time onto future technologies amplifying the growth potential.</a:t>
            </a:r>
          </a:p>
          <a:p>
            <a:endParaRPr lang="en-US" dirty="0"/>
          </a:p>
          <a:p>
            <a:r>
              <a:rPr lang="en-US" dirty="0"/>
              <a:t>*According to 54 questionnaire responses to the CVP survey and 11 interviews, based on the question ‘what percentage of your time is spent programming (e.g. designing, writing, testing, debugging etc.) compared with other tasks (e.g. admin, meetings, sales, </a:t>
            </a:r>
            <a:r>
              <a:rPr lang="en-US" dirty="0" err="1"/>
              <a:t>etc</a:t>
            </a:r>
            <a:r>
              <a:rPr lang="en-US" dirty="0"/>
              <a:t>)?’ Other tasks were then grouped as ‘admin’. **According to 54 questionnaire responses to the CVP survey and 11 interviews, based on the question ‘Of the time spent programming, what percentage of your time is spent on the following: (1)fixing bugs (2)making code work (3)designing code (4) writing code.’ (1) and (2) then were grouped as debugging. </a:t>
            </a:r>
          </a:p>
        </p:txBody>
      </p:sp>
      <p:sp>
        <p:nvSpPr>
          <p:cNvPr id="4" name="Slide Number Placeholder 3"/>
          <p:cNvSpPr>
            <a:spLocks noGrp="1"/>
          </p:cNvSpPr>
          <p:nvPr>
            <p:ph type="sldNum" sz="quarter" idx="5"/>
          </p:nvPr>
        </p:nvSpPr>
        <p:spPr/>
        <p:txBody>
          <a:bodyPr/>
          <a:lstStyle/>
          <a:p>
            <a:fld id="{D61C8689-8455-3546-ADF9-3B7273760F66}" type="slidenum">
              <a:rPr lang="en-US" smtClean="0"/>
              <a:pPr/>
              <a:t>23</a:t>
            </a:fld>
            <a:endParaRPr lang="en-US" dirty="0"/>
          </a:p>
        </p:txBody>
      </p:sp>
    </p:spTree>
    <p:extLst>
      <p:ext uri="{BB962C8B-B14F-4D97-AF65-F5344CB8AC3E}">
        <p14:creationId xmlns:p14="http://schemas.microsoft.com/office/powerpoint/2010/main" val="3248595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679432" algn="l" defTabSz="609585" rtl="0" eaLnBrk="1" fontAlgn="auto" latinLnBrk="0" hangingPunct="1">
              <a:lnSpc>
                <a:spcPct val="100000"/>
              </a:lnSpc>
              <a:spcBef>
                <a:spcPts val="0"/>
              </a:spcBef>
              <a:spcAft>
                <a:spcPts val="600"/>
              </a:spcAft>
              <a:buClrTx/>
              <a:buSzTx/>
              <a:buFontTx/>
              <a:buNone/>
              <a:tabLst/>
              <a:defRPr/>
            </a:pPr>
            <a:r>
              <a:rPr lang="en-US" sz="1600" dirty="0"/>
              <a:t>In today’s performing state, it takes 6.5 days of effort to resolve bug and the timeframe to resolve it can linger for several weeks. The challenge is the resolution at its core is due to complexity of relational polices, mechanisms, exchanges, and events. As a consequence, the resolution requires a broad and deep understanding to address these faulting and anomalous states. The most optimized approach to solve these challenges are to develop task forces consisting of experts in various domains. To provide a background on the volume of the a given product program, we queried JIRA and were surprised to see over 3000 observed total bugs as of last week. The sheer volume explains the limited availability of experts and these were exposed through our continuous validation testing. The resolution of these were typically completed through the cycle of development, experiment, and re-testing with predicting outcomes ahead of time being on the order of complexity to solve the bug.</a:t>
            </a:r>
          </a:p>
          <a:p>
            <a:pPr marL="0" marR="0" lvl="0" indent="-679432" algn="l" defTabSz="609585" rtl="0" eaLnBrk="1" fontAlgn="auto" latinLnBrk="0" hangingPunct="1">
              <a:lnSpc>
                <a:spcPct val="100000"/>
              </a:lnSpc>
              <a:spcBef>
                <a:spcPts val="0"/>
              </a:spcBef>
              <a:spcAft>
                <a:spcPts val="600"/>
              </a:spcAft>
              <a:buClrTx/>
              <a:buSzTx/>
              <a:buFontTx/>
              <a:buNone/>
              <a:tabLst/>
              <a:defRPr/>
            </a:pPr>
            <a:endParaRPr lang="en-US" sz="1600" dirty="0"/>
          </a:p>
          <a:p>
            <a:pPr marL="0" marR="0" lvl="0" indent="-679432" algn="l" defTabSz="609585" rtl="0" eaLnBrk="1" fontAlgn="auto" latinLnBrk="0" hangingPunct="1">
              <a:lnSpc>
                <a:spcPct val="100000"/>
              </a:lnSpc>
              <a:spcBef>
                <a:spcPts val="0"/>
              </a:spcBef>
              <a:spcAft>
                <a:spcPts val="600"/>
              </a:spcAft>
              <a:buClrTx/>
              <a:buSzTx/>
              <a:buFontTx/>
              <a:buNone/>
              <a:tabLst/>
              <a:defRPr/>
            </a:pPr>
            <a:r>
              <a:rPr lang="en-US" sz="1600" dirty="0"/>
              <a:t>The i</a:t>
            </a:r>
            <a:r>
              <a:rPr lang="en-US" sz="1467" dirty="0"/>
              <a:t>mpact of saving 0.1 person days of effort per bug (i.e. 0.8 person hours). Would yield 2,400 hours saved (0.8 person hours times 3,000 = 2400 person hours). When taking these into account a highly productive work week of 40 hours, we see on the order of 60 engineering weeks saved.</a:t>
            </a:r>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24</a:t>
            </a:fld>
            <a:endParaRPr lang="en-US" dirty="0"/>
          </a:p>
        </p:txBody>
      </p:sp>
    </p:spTree>
    <p:extLst>
      <p:ext uri="{BB962C8B-B14F-4D97-AF65-F5344CB8AC3E}">
        <p14:creationId xmlns:p14="http://schemas.microsoft.com/office/powerpoint/2010/main" val="4044669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600" dirty="0"/>
              <a:t>To summarize the findings of observation, we can see the active state shows a slow bug closure velocity, missed SLAs, and stretched project milestones/PRQs </a:t>
            </a:r>
            <a:r>
              <a:rPr lang="en-US" sz="1600" dirty="0">
                <a:solidFill>
                  <a:schemeClr val="accent6">
                    <a:lumMod val="20000"/>
                    <a:lumOff val="80000"/>
                  </a:schemeClr>
                </a:solidFill>
              </a:rPr>
              <a:t>(David </a:t>
            </a:r>
            <a:r>
              <a:rPr lang="en-US" sz="1600" dirty="0" err="1">
                <a:solidFill>
                  <a:schemeClr val="accent6">
                    <a:lumMod val="20000"/>
                    <a:lumOff val="80000"/>
                  </a:schemeClr>
                </a:solidFill>
              </a:rPr>
              <a:t>Roymoder</a:t>
            </a:r>
            <a:r>
              <a:rPr lang="en-US" sz="1600" dirty="0">
                <a:solidFill>
                  <a:schemeClr val="accent6">
                    <a:lumMod val="20000"/>
                    <a:lumOff val="80000"/>
                  </a:schemeClr>
                </a:solidFill>
              </a:rPr>
              <a:t>). The takeaway is we are people, resource, and time constrained for the sustainable growth of the BU. The hypothesis is if we can amplify our expert’s capabilities and influence through automation then we can meet the expectations of the business unit entering the market sooner for our products.</a:t>
            </a:r>
          </a:p>
          <a:p>
            <a:pPr marL="0" lvl="0" indent="0">
              <a:spcBef>
                <a:spcPts val="0"/>
              </a:spcBef>
              <a:spcAft>
                <a:spcPts val="600"/>
              </a:spcAft>
              <a:buFont typeface="Arial" panose="020B0604020202020204" pitchFamily="34" charset="0"/>
              <a:buNone/>
            </a:pPr>
            <a:endParaRPr lang="en-US" sz="1600" dirty="0"/>
          </a:p>
          <a:p>
            <a:pPr marL="0" lvl="0" indent="0">
              <a:spcBef>
                <a:spcPts val="0"/>
              </a:spcBef>
              <a:spcAft>
                <a:spcPts val="600"/>
              </a:spcAft>
              <a:buFont typeface="Arial" panose="020B0604020202020204" pitchFamily="34" charset="0"/>
              <a:buNone/>
            </a:pPr>
            <a:r>
              <a:rPr lang="en-US" sz="1600" dirty="0"/>
              <a:t>An additional note is today, we do not have the ability to provide analytical confidence in product degradation without empirical execution. The human driven feedback has not been consistent; thus automation enables stabilization in resolution.</a:t>
            </a:r>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25</a:t>
            </a:fld>
            <a:endParaRPr lang="en-US" dirty="0"/>
          </a:p>
        </p:txBody>
      </p:sp>
    </p:spTree>
    <p:extLst>
      <p:ext uri="{BB962C8B-B14F-4D97-AF65-F5344CB8AC3E}">
        <p14:creationId xmlns:p14="http://schemas.microsoft.com/office/powerpoint/2010/main" val="195051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environment today, we can see the directed acyclic graph above showing the interactions between our code, build system, execution, fault tracking system (JIRA), developer interactions, expert documentation, and our data lake (warehouse). The additions the telemetry effort has increased the automation capabilities in connecting the source code with our data through a centralized data management system. The addition of the cross language compiler means we can generate parsing scripts simultaneously with our firmware binaries to quickly interpret telemetry meta data in a standalone manner. The rapid interpretation is significant to exploit the live snapshotting capabilities of host initiated telemetry. The snapshotting provides developers with the key meta data on the device state such that we can load it into a simulator to probe system as if we were attached to a live device. With the debug handbook today, developers can take the state a use the documentation as a guide for resolving the issue. The beauty of </a:t>
            </a:r>
            <a:r>
              <a:rPr lang="en-US"/>
              <a:t>the ecosystem </a:t>
            </a:r>
            <a:r>
              <a:rPr lang="en-US" dirty="0"/>
              <a:t>we put in place with telemetry and customer engineering working group is as we encounter issues developers can share their knowledge, techniques, and critical thinking skills thereby enabling other developers to grow their own capabilities. The challenge of today’s state is we have a wealth of data without an easy way to navigate and analyze the relevant context. Our collaboration with our system integration team has enabled our triage tool to uses quite a bit of the data; however, the context is still limited due to the expert context not being automated.</a:t>
            </a:r>
          </a:p>
        </p:txBody>
      </p:sp>
      <p:sp>
        <p:nvSpPr>
          <p:cNvPr id="4" name="Slide Number Placeholder 3"/>
          <p:cNvSpPr>
            <a:spLocks noGrp="1"/>
          </p:cNvSpPr>
          <p:nvPr>
            <p:ph type="sldNum" sz="quarter" idx="5"/>
          </p:nvPr>
        </p:nvSpPr>
        <p:spPr/>
        <p:txBody>
          <a:bodyPr/>
          <a:lstStyle/>
          <a:p>
            <a:fld id="{D61C8689-8455-3546-ADF9-3B7273760F66}" type="slidenum">
              <a:rPr lang="en-US" smtClean="0"/>
              <a:pPr/>
              <a:t>26</a:t>
            </a:fld>
            <a:endParaRPr lang="en-US" dirty="0"/>
          </a:p>
        </p:txBody>
      </p:sp>
    </p:spTree>
    <p:extLst>
      <p:ext uri="{BB962C8B-B14F-4D97-AF65-F5344CB8AC3E}">
        <p14:creationId xmlns:p14="http://schemas.microsoft.com/office/powerpoint/2010/main" val="1861805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vision to resolve the ocean of data is use the handbook information to codify the techniques into expert analysis library modules, then use techniques in machine programming to reduce the scope. Once we have the scope reduced, we can then systematically use machine learning to determine relation of telemetry data, source code, JIRA, triage, and handbook analysis modules to train artificial intelligent agents to enhance the reports for developers. The interesting focal point to the vision is; while we continuously develop can we teach these agents to observe, identify, and predict the outcome of development in real time.</a:t>
            </a:r>
          </a:p>
        </p:txBody>
      </p:sp>
      <p:sp>
        <p:nvSpPr>
          <p:cNvPr id="4" name="Slide Number Placeholder 3"/>
          <p:cNvSpPr>
            <a:spLocks noGrp="1"/>
          </p:cNvSpPr>
          <p:nvPr>
            <p:ph type="sldNum" sz="quarter" idx="5"/>
          </p:nvPr>
        </p:nvSpPr>
        <p:spPr/>
        <p:txBody>
          <a:bodyPr/>
          <a:lstStyle/>
          <a:p>
            <a:fld id="{D61C8689-8455-3546-ADF9-3B7273760F66}" type="slidenum">
              <a:rPr lang="en-US" smtClean="0"/>
              <a:pPr/>
              <a:t>27</a:t>
            </a:fld>
            <a:endParaRPr lang="en-US" dirty="0"/>
          </a:p>
        </p:txBody>
      </p:sp>
    </p:spTree>
    <p:extLst>
      <p:ext uri="{BB962C8B-B14F-4D97-AF65-F5344CB8AC3E}">
        <p14:creationId xmlns:p14="http://schemas.microsoft.com/office/powerpoint/2010/main" val="42239367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600" dirty="0"/>
              <a:t>The approach for the expert context is build on the machine programming semantics; specifically the Markov Decision Process. MDP consists of a starting state, set of states within firmware, set of actions on the state, possible transition, discount factor (expected cumulative future reward for final evaluation),</a:t>
            </a:r>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dirty="0"/>
              <a:t>Bellman equations to characterize the vector table of states to all other states to use a: Monte Carlo, dynamic programming, Deep Q learning, etc., and finally construction of a policy to select for the MP engine to use in the report generation. The discount factor will take all actions based on short term and long term rewards to for mutate a probabilistic from trained features. The interesting features are these reflect the human analytical approach and is integrated with an agent based AI model to train expert based deep neural nets.</a:t>
            </a:r>
          </a:p>
          <a:p>
            <a:pPr marL="0" marR="0" lvl="0" indent="0" algn="l" defTabSz="609585" rtl="0" eaLnBrk="1" fontAlgn="auto" latinLnBrk="0" hangingPunct="1">
              <a:lnSpc>
                <a:spcPct val="100000"/>
              </a:lnSpc>
              <a:spcBef>
                <a:spcPts val="0"/>
              </a:spcBef>
              <a:spcAft>
                <a:spcPts val="0"/>
              </a:spcAft>
              <a:buClrTx/>
              <a:buSzTx/>
              <a:buFontTx/>
              <a:buNone/>
              <a:tabLst/>
              <a:defRPr/>
            </a:pPr>
            <a:endParaRPr lang="en-US" sz="1600" dirty="0"/>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28</a:t>
            </a:fld>
            <a:endParaRPr lang="en-US" dirty="0"/>
          </a:p>
        </p:txBody>
      </p:sp>
    </p:spTree>
    <p:extLst>
      <p:ext uri="{BB962C8B-B14F-4D97-AF65-F5344CB8AC3E}">
        <p14:creationId xmlns:p14="http://schemas.microsoft.com/office/powerpoint/2010/main" val="3837620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000" dirty="0"/>
              <a:t>The vision of the framework used the telemetry data piped through data lake to store all of the content. The content would then be accessed and put into the NSG API containers for virtual machine processing. The processing is expected to be completed in simple application modules in sequences to enable analysis, status updates, and audience profile targeting.</a:t>
            </a:r>
          </a:p>
          <a:p>
            <a:pPr marL="342900" indent="-342900">
              <a:buFont typeface="+mj-lt"/>
              <a:buAutoNum type="arabicPeriod"/>
            </a:pPr>
            <a:endParaRPr lang="en-US" sz="2000" dirty="0"/>
          </a:p>
          <a:p>
            <a:pPr marL="342900" indent="-342900">
              <a:buFont typeface="+mj-lt"/>
              <a:buAutoNum type="arabicPeriod"/>
            </a:pPr>
            <a:r>
              <a:rPr lang="en-US" sz="2000" dirty="0"/>
              <a:t>Collect all Telemetry binaries</a:t>
            </a:r>
          </a:p>
          <a:p>
            <a:pPr marL="342900" indent="-342900">
              <a:buFont typeface="+mj-lt"/>
              <a:buAutoNum type="arabicPeriod"/>
            </a:pPr>
            <a:r>
              <a:rPr lang="en-US" sz="2000" dirty="0"/>
              <a:t>Associated system meta data into Data Lake (DL)</a:t>
            </a:r>
          </a:p>
          <a:p>
            <a:pPr marL="342900" indent="-342900">
              <a:buFont typeface="+mj-lt"/>
              <a:buAutoNum type="arabicPeriod"/>
            </a:pPr>
            <a:r>
              <a:rPr lang="en-US" sz="2000" dirty="0"/>
              <a:t>Create </a:t>
            </a:r>
            <a:r>
              <a:rPr lang="en-US" sz="2000" u="sng" dirty="0"/>
              <a:t>NSG One </a:t>
            </a:r>
            <a:r>
              <a:rPr lang="en-US" sz="2000" dirty="0"/>
              <a:t>container </a:t>
            </a:r>
            <a:r>
              <a:rPr lang="en-US" sz="2000" u="sng" dirty="0"/>
              <a:t>API</a:t>
            </a:r>
          </a:p>
          <a:p>
            <a:pPr marL="643459" lvl="1" indent="-342900">
              <a:buFont typeface="+mj-lt"/>
              <a:buAutoNum type="alphaLcPeriod"/>
            </a:pPr>
            <a:r>
              <a:rPr lang="en-US" sz="1800" dirty="0"/>
              <a:t>Extract, parse, map content, etc.</a:t>
            </a:r>
            <a:endParaRPr lang="en-US" sz="1600" dirty="0"/>
          </a:p>
          <a:p>
            <a:pPr marL="342900" indent="-342900">
              <a:buFont typeface="+mj-lt"/>
              <a:buAutoNum type="arabicPeriod"/>
            </a:pPr>
            <a:r>
              <a:rPr lang="en-US" sz="2000" dirty="0"/>
              <a:t>Streamline data into Intel’s </a:t>
            </a:r>
            <a:r>
              <a:rPr lang="en-US" sz="2000" u="sng" dirty="0">
                <a:hlinkClick r:id="rId3">
                  <a:extLst>
                    <a:ext uri="{A12FA001-AC4F-418D-AE19-62706E023703}">
                      <ahyp:hlinkClr xmlns:ahyp="http://schemas.microsoft.com/office/drawing/2018/hyperlinkcolor" val="tx"/>
                    </a:ext>
                  </a:extLst>
                </a:hlinkClick>
              </a:rPr>
              <a:t>One API</a:t>
            </a:r>
            <a:r>
              <a:rPr lang="en-US" sz="2000" dirty="0"/>
              <a:t> to create applications</a:t>
            </a:r>
          </a:p>
          <a:p>
            <a:pPr marL="643459" lvl="1" indent="-342900">
              <a:buFont typeface="+mj-lt"/>
              <a:buAutoNum type="alphaLcPeriod"/>
            </a:pPr>
            <a:r>
              <a:rPr lang="en-US" sz="1600" dirty="0"/>
              <a:t>Access, search, cluster, etc. the data from DL to </a:t>
            </a:r>
            <a:r>
              <a:rPr lang="en-US" sz="1600" dirty="0">
                <a:solidFill>
                  <a:srgbClr val="00B050"/>
                </a:solidFill>
              </a:rPr>
              <a:t>provide context</a:t>
            </a:r>
          </a:p>
          <a:p>
            <a:pPr marL="643459" lvl="1" indent="-342900">
              <a:buFont typeface="+mj-lt"/>
              <a:buAutoNum type="alphaLcPeriod"/>
            </a:pPr>
            <a:r>
              <a:rPr lang="en-US" sz="1733" dirty="0"/>
              <a:t>Create MP algorithms, capabilities, etc. (existing/create new)</a:t>
            </a:r>
            <a:endParaRPr lang="en-US" sz="1533" dirty="0"/>
          </a:p>
          <a:p>
            <a:pPr marL="342900" indent="-342900">
              <a:buFont typeface="+mj-lt"/>
              <a:buAutoNum type="arabicPeriod"/>
            </a:pPr>
            <a:r>
              <a:rPr lang="en-US" sz="2000" dirty="0"/>
              <a:t>Share </a:t>
            </a:r>
            <a:r>
              <a:rPr lang="en-US" sz="2000" dirty="0">
                <a:solidFill>
                  <a:srgbClr val="00B050"/>
                </a:solidFill>
              </a:rPr>
              <a:t>Framework </a:t>
            </a:r>
            <a:r>
              <a:rPr lang="en-US" sz="2000" dirty="0"/>
              <a:t>with IT</a:t>
            </a:r>
          </a:p>
          <a:p>
            <a:pPr marL="643459" lvl="1" indent="-342900">
              <a:buFont typeface="+mj-lt"/>
              <a:buAutoNum type="alphaLcPeriod"/>
            </a:pPr>
            <a:r>
              <a:rPr lang="en-US" sz="1733" dirty="0"/>
              <a:t>Optimize for Enterprise</a:t>
            </a:r>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29</a:t>
            </a:fld>
            <a:endParaRPr lang="en-US" dirty="0"/>
          </a:p>
        </p:txBody>
      </p:sp>
    </p:spTree>
    <p:extLst>
      <p:ext uri="{BB962C8B-B14F-4D97-AF65-F5344CB8AC3E}">
        <p14:creationId xmlns:p14="http://schemas.microsoft.com/office/powerpoint/2010/main" val="4196026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we have several references to the influential work within and around our BU.</a:t>
            </a:r>
          </a:p>
        </p:txBody>
      </p:sp>
      <p:sp>
        <p:nvSpPr>
          <p:cNvPr id="4" name="Slide Number Placeholder 3"/>
          <p:cNvSpPr>
            <a:spLocks noGrp="1"/>
          </p:cNvSpPr>
          <p:nvPr>
            <p:ph type="sldNum" sz="quarter" idx="5"/>
          </p:nvPr>
        </p:nvSpPr>
        <p:spPr/>
        <p:txBody>
          <a:bodyPr/>
          <a:lstStyle/>
          <a:p>
            <a:fld id="{D61C8689-8455-3546-ADF9-3B7273760F66}" type="slidenum">
              <a:rPr lang="en-US" smtClean="0"/>
              <a:pPr/>
              <a:t>30</a:t>
            </a:fld>
            <a:endParaRPr lang="en-US" dirty="0"/>
          </a:p>
        </p:txBody>
      </p:sp>
    </p:spTree>
    <p:extLst>
      <p:ext uri="{BB962C8B-B14F-4D97-AF65-F5344CB8AC3E}">
        <p14:creationId xmlns:p14="http://schemas.microsoft.com/office/powerpoint/2010/main" val="3958215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content expands to new innovations in automation through pathfinding by accelerating productization. The effort being conducted today is based on Telemetry Meta data.</a:t>
            </a:r>
          </a:p>
        </p:txBody>
      </p:sp>
      <p:sp>
        <p:nvSpPr>
          <p:cNvPr id="4" name="Slide Number Placeholder 3"/>
          <p:cNvSpPr>
            <a:spLocks noGrp="1"/>
          </p:cNvSpPr>
          <p:nvPr>
            <p:ph type="sldNum" sz="quarter" idx="10"/>
          </p:nvPr>
        </p:nvSpPr>
        <p:spPr/>
        <p:txBody>
          <a:bodyPr/>
          <a:lstStyle/>
          <a:p>
            <a:fld id="{D61C8689-8455-3546-ADF9-3B7273760F66}" type="slidenum">
              <a:rPr lang="en-US" smtClean="0"/>
              <a:pPr/>
              <a:t>3</a:t>
            </a:fld>
            <a:endParaRPr lang="en-US" dirty="0"/>
          </a:p>
        </p:txBody>
      </p:sp>
    </p:spTree>
    <p:extLst>
      <p:ext uri="{BB962C8B-B14F-4D97-AF65-F5344CB8AC3E}">
        <p14:creationId xmlns:p14="http://schemas.microsoft.com/office/powerpoint/2010/main" val="20508476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solidFill>
                  <a:schemeClr val="bg1"/>
                </a:solidFill>
                <a:latin typeface="Intel Clear"/>
                <a:ea typeface="Intel Clear Pro" panose="020B0804020202060201" pitchFamily="34" charset="0"/>
                <a:cs typeface="Intel Clear"/>
              </a:rPr>
              <a:t>Bad Context Drive </a:t>
            </a:r>
          </a:p>
          <a:p>
            <a:r>
              <a:rPr lang="en-US" sz="1200" kern="1200" dirty="0">
                <a:solidFill>
                  <a:schemeClr val="tx1"/>
                </a:solidFill>
                <a:effectLst/>
                <a:latin typeface="+mn-lt"/>
                <a:ea typeface="+mn-ea"/>
                <a:cs typeface="+mn-cs"/>
              </a:rPr>
              <a:t>Since we do know where the meta data are being located and how to recognize them, we can do physical scan of the media. This is only possible if the drive is not AES encrypted</a:t>
            </a:r>
          </a:p>
          <a:p>
            <a:r>
              <a:rPr lang="en-US" sz="1200" kern="1200" dirty="0" err="1">
                <a:solidFill>
                  <a:schemeClr val="tx1"/>
                </a:solidFill>
                <a:effectLst/>
                <a:latin typeface="+mn-lt"/>
                <a:ea typeface="+mn-ea"/>
                <a:cs typeface="+mn-cs"/>
              </a:rPr>
              <a:t>llf</a:t>
            </a:r>
            <a:r>
              <a:rPr lang="en-US" sz="1200" kern="1200" dirty="0">
                <a:solidFill>
                  <a:schemeClr val="tx1"/>
                </a:solidFill>
                <a:effectLst/>
                <a:latin typeface="+mn-lt"/>
                <a:ea typeface="+mn-ea"/>
                <a:cs typeface="+mn-cs"/>
              </a:rPr>
              <a:t>() will recover the drive but host data will be gone. </a:t>
            </a:r>
          </a:p>
          <a:p>
            <a:r>
              <a:rPr lang="en-US" sz="1200" kern="1200" dirty="0">
                <a:solidFill>
                  <a:schemeClr val="tx1"/>
                </a:solidFill>
                <a:effectLst/>
                <a:latin typeface="+mn-lt"/>
                <a:ea typeface="+mn-ea"/>
                <a:cs typeface="+mn-cs"/>
              </a:rPr>
              <a:t> You can do a scan for the </a:t>
            </a:r>
            <a:r>
              <a:rPr lang="en-US" sz="1200" kern="1200" dirty="0" err="1">
                <a:solidFill>
                  <a:schemeClr val="tx1"/>
                </a:solidFill>
                <a:effectLst/>
                <a:latin typeface="+mn-lt"/>
                <a:ea typeface="+mn-ea"/>
                <a:cs typeface="+mn-cs"/>
              </a:rPr>
              <a:t>parsePliDump</a:t>
            </a:r>
            <a:r>
              <a:rPr lang="en-US" sz="1200" kern="1200" dirty="0">
                <a:solidFill>
                  <a:schemeClr val="tx1"/>
                </a:solidFill>
                <a:effectLst/>
                <a:latin typeface="+mn-lt"/>
                <a:ea typeface="+mn-ea"/>
                <a:cs typeface="+mn-cs"/>
              </a:rPr>
              <a:t> on NAND drives to see if there are problem with PLI save and restore</a:t>
            </a:r>
          </a:p>
          <a:p>
            <a:r>
              <a:rPr lang="en-US" sz="1200" kern="1200" dirty="0">
                <a:solidFill>
                  <a:schemeClr val="tx1"/>
                </a:solidFill>
                <a:effectLst/>
                <a:latin typeface="+mn-lt"/>
                <a:ea typeface="+mn-ea"/>
                <a:cs typeface="+mn-cs"/>
              </a:rPr>
              <a:t> You can examine the content of </a:t>
            </a:r>
            <a:r>
              <a:rPr lang="en-US" sz="1200" kern="1200" dirty="0" err="1">
                <a:solidFill>
                  <a:schemeClr val="tx1"/>
                </a:solidFill>
                <a:effectLst/>
                <a:latin typeface="+mn-lt"/>
                <a:ea typeface="+mn-ea"/>
                <a:cs typeface="+mn-cs"/>
              </a:rPr>
              <a:t>PliSlice</a:t>
            </a:r>
            <a:r>
              <a:rPr lang="en-US" sz="1200" kern="1200" dirty="0">
                <a:solidFill>
                  <a:schemeClr val="tx1"/>
                </a:solidFill>
                <a:effectLst/>
                <a:latin typeface="+mn-lt"/>
                <a:ea typeface="+mn-ea"/>
                <a:cs typeface="+mn-cs"/>
              </a:rPr>
              <a:t> on 3DXP drive to see if there is a problem with PLI save and restore.</a:t>
            </a:r>
          </a:p>
          <a:p>
            <a:r>
              <a:rPr lang="en-US" sz="1200" kern="1200" dirty="0">
                <a:solidFill>
                  <a:schemeClr val="tx1"/>
                </a:solidFill>
                <a:effectLst/>
                <a:latin typeface="+mn-lt"/>
                <a:ea typeface="+mn-ea"/>
                <a:cs typeface="+mn-cs"/>
              </a:rPr>
              <a:t> Also based on the BAD_CTX number, FW guy can help deduce why the drive has gone into </a:t>
            </a:r>
            <a:r>
              <a:rPr lang="en-US" sz="1200" kern="1200" dirty="0" err="1">
                <a:solidFill>
                  <a:schemeClr val="tx1"/>
                </a:solidFill>
                <a:effectLst/>
                <a:latin typeface="+mn-lt"/>
                <a:ea typeface="+mn-ea"/>
                <a:cs typeface="+mn-cs"/>
              </a:rPr>
              <a:t>badctx</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on NAND drive, you can do physical media scan to locate remnants fast context to extract the L2P table for closer examination</a:t>
            </a:r>
          </a:p>
          <a:p>
            <a:r>
              <a:rPr lang="en-US" sz="1200" kern="1200" dirty="0">
                <a:solidFill>
                  <a:schemeClr val="tx1"/>
                </a:solidFill>
                <a:effectLst/>
                <a:latin typeface="+mn-lt"/>
                <a:ea typeface="+mn-ea"/>
                <a:cs typeface="+mn-cs"/>
              </a:rPr>
              <a:t> But this will take a lot of effort and results may vary.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only way CIT would work is if you knew that you were about to get into a bad context situation.</a:t>
            </a:r>
          </a:p>
          <a:p>
            <a:r>
              <a:rPr lang="en-US" sz="1200" kern="1200" dirty="0">
                <a:solidFill>
                  <a:schemeClr val="tx1"/>
                </a:solidFill>
                <a:effectLst/>
                <a:latin typeface="+mn-lt"/>
                <a:ea typeface="+mn-ea"/>
                <a:cs typeface="+mn-cs"/>
              </a:rPr>
              <a:t> Unfortunately in most cases, we don't have that much advanced warning.  So our normal NAND storage is cannot help us.</a:t>
            </a:r>
          </a:p>
          <a:p>
            <a:r>
              <a:rPr lang="en-US" sz="1200" kern="1200" dirty="0">
                <a:solidFill>
                  <a:schemeClr val="tx1"/>
                </a:solidFill>
                <a:effectLst/>
                <a:latin typeface="+mn-lt"/>
                <a:ea typeface="+mn-ea"/>
                <a:cs typeface="+mn-cs"/>
              </a:rPr>
              <a:t> Right now the plan is to use </a:t>
            </a:r>
            <a:r>
              <a:rPr lang="en-US" sz="1200" kern="1200" dirty="0" err="1">
                <a:solidFill>
                  <a:schemeClr val="tx1"/>
                </a:solidFill>
                <a:effectLst/>
                <a:latin typeface="+mn-lt"/>
                <a:ea typeface="+mn-ea"/>
                <a:cs typeface="+mn-cs"/>
              </a:rPr>
              <a:t>Sidetrace</a:t>
            </a:r>
            <a:r>
              <a:rPr lang="en-US" sz="1200" kern="1200" dirty="0">
                <a:solidFill>
                  <a:schemeClr val="tx1"/>
                </a:solidFill>
                <a:effectLst/>
                <a:latin typeface="+mn-lt"/>
                <a:ea typeface="+mn-ea"/>
                <a:cs typeface="+mn-cs"/>
              </a:rPr>
              <a:t> to provide enough information to discern what path we took to get into a bad context state.</a:t>
            </a:r>
          </a:p>
          <a:p>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Not much to be done for CIT.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endParaRPr lang="en-US" dirty="0"/>
          </a:p>
          <a:p>
            <a:endParaRPr lang="en-US" dirty="0"/>
          </a:p>
        </p:txBody>
      </p:sp>
      <p:sp>
        <p:nvSpPr>
          <p:cNvPr id="4" name="Slide Number Placeholder 3"/>
          <p:cNvSpPr>
            <a:spLocks noGrp="1"/>
          </p:cNvSpPr>
          <p:nvPr>
            <p:ph type="sldNum" sz="quarter" idx="10"/>
          </p:nvPr>
        </p:nvSpPr>
        <p:spPr/>
        <p:txBody>
          <a:bodyPr/>
          <a:lstStyle/>
          <a:p>
            <a:fld id="{71C92638-B395-4EEB-9053-3B9725E3C4A7}" type="slidenum">
              <a:rPr lang="en-US" smtClean="0"/>
              <a:t>33</a:t>
            </a:fld>
            <a:endParaRPr lang="en-US" dirty="0"/>
          </a:p>
        </p:txBody>
      </p:sp>
    </p:spTree>
    <p:extLst>
      <p:ext uri="{BB962C8B-B14F-4D97-AF65-F5344CB8AC3E}">
        <p14:creationId xmlns:p14="http://schemas.microsoft.com/office/powerpoint/2010/main" val="39441281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HiTAC</a:t>
            </a:r>
            <a:r>
              <a:rPr lang="en-US" dirty="0"/>
              <a:t> is a customer controlled command to read any snapshotted data within any of the data areas for analysis.</a:t>
            </a:r>
          </a:p>
        </p:txBody>
      </p:sp>
      <p:sp>
        <p:nvSpPr>
          <p:cNvPr id="4" name="Slide Number Placeholder 3"/>
          <p:cNvSpPr>
            <a:spLocks noGrp="1"/>
          </p:cNvSpPr>
          <p:nvPr>
            <p:ph type="sldNum" sz="quarter" idx="5"/>
          </p:nvPr>
        </p:nvSpPr>
        <p:spPr/>
        <p:txBody>
          <a:bodyPr/>
          <a:lstStyle/>
          <a:p>
            <a:fld id="{71C92638-B395-4EEB-9053-3B9725E3C4A7}" type="slidenum">
              <a:rPr lang="en-US" smtClean="0"/>
              <a:t>34</a:t>
            </a:fld>
            <a:endParaRPr lang="en-US" dirty="0"/>
          </a:p>
        </p:txBody>
      </p:sp>
    </p:spTree>
    <p:extLst>
      <p:ext uri="{BB962C8B-B14F-4D97-AF65-F5344CB8AC3E}">
        <p14:creationId xmlns:p14="http://schemas.microsoft.com/office/powerpoint/2010/main" val="267469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Save Practically, O(3B)</a:t>
            </a:r>
            <a:r>
              <a:rPr lang="en-US" baseline="0" dirty="0"/>
              <a:t> lines of code, Benchmark much more than Windows OS, unmanageable</a:t>
            </a:r>
            <a:endParaRPr lang="en-US" dirty="0"/>
          </a:p>
        </p:txBody>
      </p:sp>
      <p:sp>
        <p:nvSpPr>
          <p:cNvPr id="4" name="Slide Number Placeholder 3"/>
          <p:cNvSpPr>
            <a:spLocks noGrp="1"/>
          </p:cNvSpPr>
          <p:nvPr>
            <p:ph type="sldNum" sz="quarter" idx="10"/>
          </p:nvPr>
        </p:nvSpPr>
        <p:spPr/>
        <p:txBody>
          <a:bodyPr/>
          <a:lstStyle/>
          <a:p>
            <a:fld id="{71C92638-B395-4EEB-9053-3B9725E3C4A7}" type="slidenum">
              <a:rPr lang="en-US" smtClean="0"/>
              <a:t>35</a:t>
            </a:fld>
            <a:endParaRPr lang="en-US" dirty="0"/>
          </a:p>
        </p:txBody>
      </p:sp>
    </p:spTree>
    <p:extLst>
      <p:ext uri="{BB962C8B-B14F-4D97-AF65-F5344CB8AC3E}">
        <p14:creationId xmlns:p14="http://schemas.microsoft.com/office/powerpoint/2010/main" val="1463494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ensure all data is secure, we developed a BKM to reassure security adherence.</a:t>
            </a:r>
          </a:p>
        </p:txBody>
      </p:sp>
      <p:sp>
        <p:nvSpPr>
          <p:cNvPr id="4" name="Slide Number Placeholder 3"/>
          <p:cNvSpPr>
            <a:spLocks noGrp="1"/>
          </p:cNvSpPr>
          <p:nvPr>
            <p:ph type="sldNum" sz="quarter" idx="5"/>
          </p:nvPr>
        </p:nvSpPr>
        <p:spPr/>
        <p:txBody>
          <a:bodyPr/>
          <a:lstStyle/>
          <a:p>
            <a:fld id="{71C92638-B395-4EEB-9053-3B9725E3C4A7}" type="slidenum">
              <a:rPr lang="en-US" smtClean="0"/>
              <a:t>36</a:t>
            </a:fld>
            <a:endParaRPr lang="en-US" dirty="0"/>
          </a:p>
        </p:txBody>
      </p:sp>
    </p:spTree>
    <p:extLst>
      <p:ext uri="{BB962C8B-B14F-4D97-AF65-F5344CB8AC3E}">
        <p14:creationId xmlns:p14="http://schemas.microsoft.com/office/powerpoint/2010/main" val="1422855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37</a:t>
            </a:fld>
            <a:endParaRPr lang="en-US" dirty="0"/>
          </a:p>
        </p:txBody>
      </p:sp>
    </p:spTree>
    <p:extLst>
      <p:ext uri="{BB962C8B-B14F-4D97-AF65-F5344CB8AC3E}">
        <p14:creationId xmlns:p14="http://schemas.microsoft.com/office/powerpoint/2010/main" val="3010800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rgbClr val="000000"/>
                </a:solidFill>
                <a:effectLst/>
                <a:latin typeface="Arial" panose="020B0604020202020204" pitchFamily="34" charset="0"/>
                <a:ea typeface="+mn-ea"/>
                <a:cs typeface="+mn-cs"/>
              </a:rPr>
              <a:t>The High velocity automated context feedback mechanism(s) provide insight to compress timelines for earlier PRQs and enhanced pathfinding. When embrace host system, we can drive identification of anomalies to predict, amend, and mitigate these in the future. The research and development enables detection of design weaknesses from expert driven Meta data analysis. The consequence is a leap into future architectures in shorter timeframes embracing reconfiguration. The R&amp;D further solidifies our patents and propriety technology to best execute on Intel.</a:t>
            </a:r>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38</a:t>
            </a:fld>
            <a:endParaRPr lang="en-US" dirty="0"/>
          </a:p>
        </p:txBody>
      </p:sp>
    </p:spTree>
    <p:extLst>
      <p:ext uri="{BB962C8B-B14F-4D97-AF65-F5344CB8AC3E}">
        <p14:creationId xmlns:p14="http://schemas.microsoft.com/office/powerpoint/2010/main" val="18466949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of the advancements, we are focusing on specific fault cases to show the feasibility of the frame work and lead by example in scientific evaluation.</a:t>
            </a:r>
          </a:p>
        </p:txBody>
      </p:sp>
      <p:sp>
        <p:nvSpPr>
          <p:cNvPr id="4" name="Slide Number Placeholder 3"/>
          <p:cNvSpPr>
            <a:spLocks noGrp="1"/>
          </p:cNvSpPr>
          <p:nvPr>
            <p:ph type="sldNum" sz="quarter" idx="10"/>
          </p:nvPr>
        </p:nvSpPr>
        <p:spPr/>
        <p:txBody>
          <a:bodyPr/>
          <a:lstStyle/>
          <a:p>
            <a:fld id="{D61C8689-8455-3546-ADF9-3B7273760F66}" type="slidenum">
              <a:rPr lang="en-US" smtClean="0"/>
              <a:pPr/>
              <a:t>39</a:t>
            </a:fld>
            <a:endParaRPr lang="en-US" dirty="0"/>
          </a:p>
        </p:txBody>
      </p:sp>
    </p:spTree>
    <p:extLst>
      <p:ext uri="{BB962C8B-B14F-4D97-AF65-F5344CB8AC3E}">
        <p14:creationId xmlns:p14="http://schemas.microsoft.com/office/powerpoint/2010/main" val="1974131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technical plan is the once again focus on scalability through an API. The first set of focus points are addressing major challenges by using data to drive the highest impact. With all of the data we need to identify, gather, and effectively use the telemetry data to drive expert context. The expert context is critical to root cause faults; thus, if we can automate it we amplify the organization’s reach across the ocean of data. The MP system will require focused benchmarks, verification, and ROC for consistent data feedback from the applications. The process outline is constructed in a manner to be scalable for other challenges build on the adjacent context.</a:t>
            </a:r>
          </a:p>
        </p:txBody>
      </p:sp>
      <p:sp>
        <p:nvSpPr>
          <p:cNvPr id="4" name="Slide Number Placeholder 3"/>
          <p:cNvSpPr>
            <a:spLocks noGrp="1"/>
          </p:cNvSpPr>
          <p:nvPr>
            <p:ph type="sldNum" sz="quarter" idx="10"/>
          </p:nvPr>
        </p:nvSpPr>
        <p:spPr/>
        <p:txBody>
          <a:bodyPr/>
          <a:lstStyle/>
          <a:p>
            <a:fld id="{D61C8689-8455-3546-ADF9-3B7273760F66}" type="slidenum">
              <a:rPr lang="en-US" smtClean="0"/>
              <a:pPr/>
              <a:t>40</a:t>
            </a:fld>
            <a:endParaRPr lang="en-US" dirty="0"/>
          </a:p>
        </p:txBody>
      </p:sp>
    </p:spTree>
    <p:extLst>
      <p:ext uri="{BB962C8B-B14F-4D97-AF65-F5344CB8AC3E}">
        <p14:creationId xmlns:p14="http://schemas.microsoft.com/office/powerpoint/2010/main" val="37772740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t">
              <a:spcBef>
                <a:spcPts val="1200"/>
              </a:spcBef>
              <a:spcAft>
                <a:spcPts val="1200"/>
              </a:spcAft>
            </a:pPr>
            <a:r>
              <a:rPr lang="en-US" sz="1733" dirty="0"/>
              <a:t>Definitions:</a:t>
            </a:r>
          </a:p>
          <a:p>
            <a:pPr marL="285750" lvl="0" indent="-285750" fontAlgn="t">
              <a:spcBef>
                <a:spcPts val="1200"/>
              </a:spcBef>
              <a:spcAft>
                <a:spcPts val="1200"/>
              </a:spcAft>
              <a:buFont typeface="Arial" panose="020B0604020202020204" pitchFamily="34" charset="0"/>
              <a:buChar char="•"/>
            </a:pPr>
            <a:r>
              <a:rPr lang="en-US" sz="1733" dirty="0"/>
              <a:t>Root-cause analysis techniques </a:t>
            </a:r>
            <a:r>
              <a:rPr lang="en-US" sz="1333" i="1" dirty="0"/>
              <a:t>(Module and system analysis)</a:t>
            </a:r>
          </a:p>
          <a:p>
            <a:pPr marL="285750" lvl="0" indent="-285750" fontAlgn="t">
              <a:spcBef>
                <a:spcPts val="1200"/>
              </a:spcBef>
              <a:spcAft>
                <a:spcPts val="1200"/>
              </a:spcAft>
              <a:buFont typeface="Arial" panose="020B0604020202020204" pitchFamily="34" charset="0"/>
              <a:buChar char="•"/>
            </a:pPr>
            <a:r>
              <a:rPr lang="en-US" sz="1733" dirty="0"/>
              <a:t>Expert analysis of anomaly’s symptoms </a:t>
            </a:r>
            <a:r>
              <a:rPr lang="en-US" sz="1333" i="1" dirty="0"/>
              <a:t>(Use modules to create audits of state)</a:t>
            </a:r>
          </a:p>
          <a:p>
            <a:pPr marL="285750" lvl="0" indent="-285750" fontAlgn="t">
              <a:spcBef>
                <a:spcPts val="1200"/>
              </a:spcBef>
              <a:spcAft>
                <a:spcPts val="1200"/>
              </a:spcAft>
              <a:buFont typeface="Arial" panose="020B0604020202020204" pitchFamily="34" charset="0"/>
              <a:buChar char="•"/>
            </a:pPr>
            <a:endParaRPr lang="en-US" sz="1333" i="1" dirty="0"/>
          </a:p>
          <a:p>
            <a:pPr marL="0" lvl="0" indent="0" fontAlgn="t">
              <a:spcBef>
                <a:spcPts val="1200"/>
              </a:spcBef>
              <a:spcAft>
                <a:spcPts val="1200"/>
              </a:spcAft>
              <a:buFont typeface="Arial" panose="020B0604020202020204" pitchFamily="34" charset="0"/>
              <a:buNone/>
            </a:pPr>
            <a:r>
              <a:rPr lang="en-US" sz="1333" i="0" dirty="0"/>
              <a:t>The table on the left hand size shows the major domains, challenges, and potential solutions. At the moment, we have scoped potential candidates on the approach based on the machine learning methods listed on the right hand side.</a:t>
            </a:r>
          </a:p>
          <a:p>
            <a:pPr lvl="0" fontAlgn="t">
              <a:spcBef>
                <a:spcPts val="1200"/>
              </a:spcBef>
              <a:spcAft>
                <a:spcPts val="1200"/>
              </a:spcAft>
            </a:pPr>
            <a:endParaRPr lang="en-US" sz="1333" i="1" dirty="0"/>
          </a:p>
          <a:p>
            <a:pPr lvl="0" fontAlgn="t">
              <a:spcBef>
                <a:spcPts val="1200"/>
              </a:spcBef>
              <a:spcAft>
                <a:spcPts val="1200"/>
              </a:spcAft>
            </a:pPr>
            <a:endParaRPr lang="en-US" sz="1333" i="1" dirty="0"/>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41</a:t>
            </a:fld>
            <a:endParaRPr lang="en-US" dirty="0"/>
          </a:p>
        </p:txBody>
      </p:sp>
    </p:spTree>
    <p:extLst>
      <p:ext uri="{BB962C8B-B14F-4D97-AF65-F5344CB8AC3E}">
        <p14:creationId xmlns:p14="http://schemas.microsoft.com/office/powerpoint/2010/main" val="3867778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off, we would like to explain the mechanics of storage and contrast the features. The image to the upper left is an HD and the majority of the components are mechanical in nature; in contrast the image in the lower left corner is an SSD with no moving parts. The technology driver is our system construction on our media technologies (NAND, and </a:t>
            </a:r>
            <a:r>
              <a:rPr lang="en-US" dirty="0" err="1"/>
              <a:t>Optane</a:t>
            </a:r>
            <a:r>
              <a:rPr lang="en-US" dirty="0"/>
              <a:t>). The highlights of SSDs are they are faster, scale, provide lower power at higher performance. The disadvantages are longevity due to background data refresh and solid state physics.</a:t>
            </a:r>
          </a:p>
        </p:txBody>
      </p:sp>
      <p:sp>
        <p:nvSpPr>
          <p:cNvPr id="4" name="Slide Number Placeholder 3"/>
          <p:cNvSpPr>
            <a:spLocks noGrp="1"/>
          </p:cNvSpPr>
          <p:nvPr>
            <p:ph type="sldNum" sz="quarter" idx="5"/>
          </p:nvPr>
        </p:nvSpPr>
        <p:spPr/>
        <p:txBody>
          <a:bodyPr/>
          <a:lstStyle/>
          <a:p>
            <a:fld id="{71C92638-B395-4EEB-9053-3B9725E3C4A7}" type="slidenum">
              <a:rPr lang="en-US" smtClean="0"/>
              <a:t>4</a:t>
            </a:fld>
            <a:endParaRPr lang="en-US" dirty="0"/>
          </a:p>
        </p:txBody>
      </p:sp>
    </p:spTree>
    <p:extLst>
      <p:ext uri="{BB962C8B-B14F-4D97-AF65-F5344CB8AC3E}">
        <p14:creationId xmlns:p14="http://schemas.microsoft.com/office/powerpoint/2010/main" val="2794574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each of the main storage devices, we have several protocols with the overhead limitations of SATA and SAS being a bottleneck for current computing. The introduction of NVMe over PCIe integrates the hardware acceleration directly to the CPU and </a:t>
            </a:r>
            <a:r>
              <a:rPr lang="en-US" dirty="0" err="1"/>
              <a:t>NiC.</a:t>
            </a:r>
            <a:r>
              <a:rPr lang="en-US" dirty="0"/>
              <a:t> From the storage benchmarks in the upper right hand corner, we ca see as we transition from SATA to NVMe we achieve significant speedup overall with higher throughput and lower latency.</a:t>
            </a:r>
          </a:p>
        </p:txBody>
      </p:sp>
      <p:sp>
        <p:nvSpPr>
          <p:cNvPr id="4" name="Slide Number Placeholder 3"/>
          <p:cNvSpPr>
            <a:spLocks noGrp="1"/>
          </p:cNvSpPr>
          <p:nvPr>
            <p:ph type="sldNum" sz="quarter" idx="5"/>
          </p:nvPr>
        </p:nvSpPr>
        <p:spPr/>
        <p:txBody>
          <a:bodyPr/>
          <a:lstStyle/>
          <a:p>
            <a:fld id="{71C92638-B395-4EEB-9053-3B9725E3C4A7}" type="slidenum">
              <a:rPr lang="en-US" smtClean="0"/>
              <a:t>5</a:t>
            </a:fld>
            <a:endParaRPr lang="en-US" dirty="0"/>
          </a:p>
        </p:txBody>
      </p:sp>
    </p:spTree>
    <p:extLst>
      <p:ext uri="{BB962C8B-B14F-4D97-AF65-F5344CB8AC3E}">
        <p14:creationId xmlns:p14="http://schemas.microsoft.com/office/powerpoint/2010/main" val="3031415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the complexities of integrating several solid state technologies and policies of media; we introduce required complexity to meet customer standards. The policies on the left are all of the considerations in developing a SSD and the implementation requires experts to traverse the landscape. The image in the center is an example system hardware diagram of the SoC from patented technologies. The technologies have disrupted the industry so much that there are many vendors for solid state media to meet customer demand. Our response, quality, and ecosystem is the differentiator from all other vendors.</a:t>
            </a:r>
          </a:p>
        </p:txBody>
      </p:sp>
      <p:sp>
        <p:nvSpPr>
          <p:cNvPr id="4" name="Slide Number Placeholder 3"/>
          <p:cNvSpPr>
            <a:spLocks noGrp="1"/>
          </p:cNvSpPr>
          <p:nvPr>
            <p:ph type="sldNum" sz="quarter" idx="5"/>
          </p:nvPr>
        </p:nvSpPr>
        <p:spPr/>
        <p:txBody>
          <a:bodyPr/>
          <a:lstStyle/>
          <a:p>
            <a:fld id="{71C92638-B395-4EEB-9053-3B9725E3C4A7}" type="slidenum">
              <a:rPr lang="en-US" smtClean="0"/>
              <a:t>6</a:t>
            </a:fld>
            <a:endParaRPr lang="en-US" dirty="0"/>
          </a:p>
        </p:txBody>
      </p:sp>
    </p:spTree>
    <p:extLst>
      <p:ext uri="{BB962C8B-B14F-4D97-AF65-F5344CB8AC3E}">
        <p14:creationId xmlns:p14="http://schemas.microsoft.com/office/powerpoint/2010/main" val="1853558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at the system, we can see our storage devices are integrated to many layers of our compute ecosystem. With the tight integration, we introduce a wholistic solution only intel can develop end to end. The challenges associated with the tight integration are related to the handling of all positive and negative system interactions to optimize the up time of the server.</a:t>
            </a:r>
          </a:p>
        </p:txBody>
      </p:sp>
      <p:sp>
        <p:nvSpPr>
          <p:cNvPr id="4" name="Slide Number Placeholder 3"/>
          <p:cNvSpPr>
            <a:spLocks noGrp="1"/>
          </p:cNvSpPr>
          <p:nvPr>
            <p:ph type="sldNum" sz="quarter" idx="5"/>
          </p:nvPr>
        </p:nvSpPr>
        <p:spPr/>
        <p:txBody>
          <a:bodyPr/>
          <a:lstStyle/>
          <a:p>
            <a:fld id="{71C92638-B395-4EEB-9053-3B9725E3C4A7}" type="slidenum">
              <a:rPr lang="en-US" smtClean="0"/>
              <a:t>7</a:t>
            </a:fld>
            <a:endParaRPr lang="en-US" dirty="0"/>
          </a:p>
        </p:txBody>
      </p:sp>
    </p:spTree>
    <p:extLst>
      <p:ext uri="{BB962C8B-B14F-4D97-AF65-F5344CB8AC3E}">
        <p14:creationId xmlns:p14="http://schemas.microsoft.com/office/powerpoint/2010/main" val="3523352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0" hangingPunct="0">
              <a:spcBef>
                <a:spcPct val="0"/>
              </a:spcBef>
            </a:pPr>
            <a:r>
              <a:rPr lang="en-US" sz="1200" dirty="0">
                <a:solidFill>
                  <a:srgbClr val="003C71"/>
                </a:solidFill>
                <a:latin typeface="Intel Clear" panose="020B0604020203020204" pitchFamily="34" charset="0"/>
                <a:ea typeface="Intel Clear" panose="020B0604020203020204" pitchFamily="34" charset="0"/>
              </a:rPr>
              <a:t>Minimize the returned Intel devices in the field</a:t>
            </a:r>
          </a:p>
          <a:p>
            <a:pPr lvl="0" eaLnBrk="0" hangingPunct="0">
              <a:spcBef>
                <a:spcPct val="0"/>
              </a:spcBef>
            </a:pPr>
            <a:r>
              <a:rPr lang="en-US" sz="1200" dirty="0">
                <a:solidFill>
                  <a:srgbClr val="003C71"/>
                </a:solidFill>
                <a:latin typeface="Intel Clear" panose="020B0604020203020204" pitchFamily="34" charset="0"/>
                <a:ea typeface="Intel Clear" panose="020B0604020203020204" pitchFamily="34" charset="0"/>
              </a:rPr>
              <a:t>Complex propriety tools are no longer required</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Intel Clear"/>
                <a:ea typeface="Intel Clear Pro" panose="020B0804020202060201" pitchFamily="34" charset="0"/>
                <a:cs typeface="Intel Clear"/>
              </a:rPr>
              <a:t>Eliminate (or minimize) the need for customers to remove drives from their systems to retrieve logs (no more ship to Intel and AE-in-a-box onsite to retrieve logs)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Intel Clear"/>
                <a:ea typeface="Intel Clear Pro" panose="020B0804020202060201" pitchFamily="34" charset="0"/>
                <a:cs typeface="Intel Clear"/>
              </a:rPr>
              <a:t>Accelerate debug of sightings, both internally (</a:t>
            </a:r>
            <a:r>
              <a:rPr lang="en-US" sz="1200" dirty="0" err="1">
                <a:latin typeface="Intel Clear"/>
                <a:ea typeface="Intel Clear Pro" panose="020B0804020202060201" pitchFamily="34" charset="0"/>
                <a:cs typeface="Intel Clear"/>
              </a:rPr>
              <a:t>ConVal</a:t>
            </a:r>
            <a:r>
              <a:rPr lang="en-US" sz="1200" dirty="0">
                <a:latin typeface="Intel Clear"/>
                <a:ea typeface="Intel Clear Pro" panose="020B0804020202060201" pitchFamily="34" charset="0"/>
                <a:cs typeface="Intel Clear"/>
              </a:rPr>
              <a:t> and PV) and externally filed (Customer)</a:t>
            </a:r>
            <a:endParaRPr lang="en-US" sz="1200" dirty="0"/>
          </a:p>
          <a:p>
            <a:pPr lvl="2" eaLnBrk="0" hangingPunct="0">
              <a:spcBef>
                <a:spcPct val="0"/>
              </a:spcBef>
            </a:pPr>
            <a:r>
              <a:rPr lang="en-US" sz="1200" dirty="0">
                <a:solidFill>
                  <a:srgbClr val="003C71"/>
                </a:solidFill>
                <a:latin typeface="Intel Clear" panose="020B0604020203020204" pitchFamily="34" charset="0"/>
                <a:ea typeface="Intel Clear" panose="020B0604020203020204" pitchFamily="34" charset="0"/>
              </a:rPr>
              <a:t>Internally (Continuous Validation and Platform Validation)</a:t>
            </a:r>
          </a:p>
          <a:p>
            <a:pPr lvl="2" eaLnBrk="0" hangingPunct="0">
              <a:spcBef>
                <a:spcPct val="0"/>
              </a:spcBef>
            </a:pPr>
            <a:r>
              <a:rPr lang="en-US" sz="1200" dirty="0">
                <a:solidFill>
                  <a:srgbClr val="003C71"/>
                </a:solidFill>
                <a:latin typeface="Intel Clear" panose="020B0604020203020204" pitchFamily="34" charset="0"/>
                <a:ea typeface="Intel Clear" panose="020B0604020203020204" pitchFamily="34" charset="0"/>
              </a:rPr>
              <a:t>Externally (OEM and Customer)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When a challenge is not clear provide feedback for how we can improve the methodology in future engagements</a:t>
            </a:r>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8</a:t>
            </a:fld>
            <a:endParaRPr lang="en-US" dirty="0"/>
          </a:p>
        </p:txBody>
      </p:sp>
    </p:spTree>
    <p:extLst>
      <p:ext uri="{BB962C8B-B14F-4D97-AF65-F5344CB8AC3E}">
        <p14:creationId xmlns:p14="http://schemas.microsoft.com/office/powerpoint/2010/main" val="2033013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our effort was to optimize the time to data in order to resolve customer queries with precise technical information.</a:t>
            </a:r>
          </a:p>
        </p:txBody>
      </p:sp>
      <p:sp>
        <p:nvSpPr>
          <p:cNvPr id="4" name="Slide Number Placeholder 3"/>
          <p:cNvSpPr>
            <a:spLocks noGrp="1"/>
          </p:cNvSpPr>
          <p:nvPr>
            <p:ph type="sldNum" sz="quarter" idx="10"/>
          </p:nvPr>
        </p:nvSpPr>
        <p:spPr/>
        <p:txBody>
          <a:bodyPr/>
          <a:lstStyle/>
          <a:p>
            <a:fld id="{D61C8689-8455-3546-ADF9-3B7273760F66}" type="slidenum">
              <a:rPr lang="en-US" smtClean="0"/>
              <a:pPr/>
              <a:t>9</a:t>
            </a:fld>
            <a:endParaRPr lang="en-US" dirty="0"/>
          </a:p>
        </p:txBody>
      </p:sp>
    </p:spTree>
    <p:extLst>
      <p:ext uri="{BB962C8B-B14F-4D97-AF65-F5344CB8AC3E}">
        <p14:creationId xmlns:p14="http://schemas.microsoft.com/office/powerpoint/2010/main" val="7019976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5" name="Picture 10" descr="intel_rgb_100-lg.png"/>
          <p:cNvPicPr>
            <a:picLocks noChangeAspect="1"/>
          </p:cNvPicPr>
          <p:nvPr/>
        </p:nvPicPr>
        <p:blipFill>
          <a:blip r:embed="rId3" cstate="print"/>
          <a:srcRect/>
          <a:stretch>
            <a:fillRect/>
          </a:stretch>
        </p:blipFill>
        <p:spPr bwMode="auto">
          <a:xfrm>
            <a:off x="8860367" y="49213"/>
            <a:ext cx="3130551" cy="1778000"/>
          </a:xfrm>
          <a:prstGeom prst="rect">
            <a:avLst/>
          </a:prstGeom>
          <a:noFill/>
          <a:ln w="9525">
            <a:noFill/>
            <a:miter lim="800000"/>
            <a:headEnd/>
            <a:tailEnd/>
          </a:ln>
        </p:spPr>
      </p:pic>
      <p:sp>
        <p:nvSpPr>
          <p:cNvPr id="392196" name="Rectangle 4"/>
          <p:cNvSpPr>
            <a:spLocks noGrp="1" noChangeArrowheads="1"/>
          </p:cNvSpPr>
          <p:nvPr>
            <p:ph type="ctrTitle" sz="quarter"/>
          </p:nvPr>
        </p:nvSpPr>
        <p:spPr bwMode="gray">
          <a:xfrm>
            <a:off x="1" y="1441526"/>
            <a:ext cx="11677527" cy="1470025"/>
          </a:xfrm>
        </p:spPr>
        <p:txBody>
          <a:bodyPr anchor="b"/>
          <a:lstStyle>
            <a:lvl1pPr algn="r">
              <a:defRPr sz="3600">
                <a:solidFill>
                  <a:schemeClr val="bg1"/>
                </a:solidFill>
              </a:defRPr>
            </a:lvl1pPr>
          </a:lstStyle>
          <a:p>
            <a:r>
              <a:rPr lang="en-US"/>
              <a:t>Click to edit Master title style</a:t>
            </a:r>
            <a:endParaRPr lang="en-US" dirty="0"/>
          </a:p>
        </p:txBody>
      </p:sp>
      <p:sp>
        <p:nvSpPr>
          <p:cNvPr id="392197" name="Rectangle 5"/>
          <p:cNvSpPr>
            <a:spLocks noGrp="1" noChangeArrowheads="1"/>
          </p:cNvSpPr>
          <p:nvPr>
            <p:ph type="subTitle" sz="quarter" idx="1"/>
          </p:nvPr>
        </p:nvSpPr>
        <p:spPr bwMode="gray">
          <a:xfrm>
            <a:off x="482600" y="2939320"/>
            <a:ext cx="11194927" cy="3728180"/>
          </a:xfrm>
        </p:spPr>
        <p:txBody>
          <a:bodyPr/>
          <a:lstStyle>
            <a:lvl1pPr marL="0" indent="0" algn="r">
              <a:buFontTx/>
              <a:buNone/>
              <a:defRPr>
                <a:solidFill>
                  <a:schemeClr val="bg1"/>
                </a:solidFill>
              </a:defRPr>
            </a:lvl1pPr>
          </a:lstStyle>
          <a:p>
            <a:r>
              <a:rPr lang="en-US"/>
              <a:t>Click to edit Master subtitle style</a:t>
            </a:r>
            <a:endParaRPr lang="en-US" dirty="0"/>
          </a:p>
        </p:txBody>
      </p:sp>
    </p:spTree>
    <p:extLst>
      <p:ext uri="{BB962C8B-B14F-4D97-AF65-F5344CB8AC3E}">
        <p14:creationId xmlns:p14="http://schemas.microsoft.com/office/powerpoint/2010/main" val="762971268"/>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9" name="Picture Placeholder 8"/>
          <p:cNvSpPr>
            <a:spLocks noGrp="1"/>
          </p:cNvSpPr>
          <p:nvPr>
            <p:ph type="pic" sz="quarter" idx="13"/>
          </p:nvPr>
        </p:nvSpPr>
        <p:spPr>
          <a:xfrm>
            <a:off x="7321550" y="1060450"/>
            <a:ext cx="4241497" cy="2171390"/>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7340903" y="3542583"/>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1" name="Content Placeholder 2">
            <a:extLst>
              <a:ext uri="{FF2B5EF4-FFF2-40B4-BE49-F238E27FC236}">
                <a16:creationId xmlns:a16="http://schemas.microsoft.com/office/drawing/2014/main" id="{AF2B7250-5F56-40C1-9B80-8A0A73500925}"/>
              </a:ext>
            </a:extLst>
          </p:cNvPr>
          <p:cNvSpPr>
            <a:spLocks noGrp="1"/>
          </p:cNvSpPr>
          <p:nvPr>
            <p:ph idx="1"/>
          </p:nvPr>
        </p:nvSpPr>
        <p:spPr>
          <a:xfrm>
            <a:off x="609600" y="1060450"/>
            <a:ext cx="6654800" cy="4964267"/>
          </a:xfrm>
        </p:spPr>
        <p:txBody>
          <a:bodyPr/>
          <a:lstStyle>
            <a:lvl1pPr>
              <a:defRPr sz="2800"/>
            </a:lvl1pPr>
            <a:lvl2pPr>
              <a:defRPr sz="24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a:extLst>
              <a:ext uri="{FF2B5EF4-FFF2-40B4-BE49-F238E27FC236}">
                <a16:creationId xmlns:a16="http://schemas.microsoft.com/office/drawing/2014/main" id="{26CBC53D-4CE7-4F2C-968A-B811210D3E0E}"/>
              </a:ext>
            </a:extLst>
          </p:cNvPr>
          <p:cNvSpPr>
            <a:spLocks noGrp="1"/>
          </p:cNvSpPr>
          <p:nvPr>
            <p:ph type="title"/>
          </p:nvPr>
        </p:nvSpPr>
        <p:spPr>
          <a:xfrm>
            <a:off x="609600" y="1588"/>
            <a:ext cx="10972800" cy="939800"/>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198105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2700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127001"/>
            <a:ext cx="6815667" cy="58785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31445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018841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91835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97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2" name="Picture 12" descr="intSFT_w.eps"/>
          <p:cNvPicPr>
            <a:picLocks noChangeAspect="1"/>
          </p:cNvPicPr>
          <p:nvPr/>
        </p:nvPicPr>
        <p:blipFill>
          <a:blip r:embed="rId2" cstate="print"/>
          <a:srcRect l="4047" r="2625" b="8128"/>
          <a:stretch>
            <a:fillRect/>
          </a:stretch>
        </p:blipFill>
        <p:spPr bwMode="auto">
          <a:xfrm>
            <a:off x="3048000" y="914400"/>
            <a:ext cx="5994400" cy="3752850"/>
          </a:xfrm>
          <a:prstGeom prst="rect">
            <a:avLst/>
          </a:prstGeom>
          <a:noFill/>
          <a:ln w="9525">
            <a:noFill/>
            <a:miter lim="800000"/>
            <a:headEnd/>
            <a:tailEnd/>
          </a:ln>
        </p:spPr>
      </p:pic>
      <p:pic>
        <p:nvPicPr>
          <p:cNvPr id="3" name="Picture 7" descr="C:\Documents and Settings\CMckay\Desktop\SoftwareInitiative-ENG.jpg"/>
          <p:cNvPicPr>
            <a:picLocks noChangeAspect="1" noChangeArrowheads="1"/>
          </p:cNvPicPr>
          <p:nvPr/>
        </p:nvPicPr>
        <p:blipFill rotWithShape="1">
          <a:blip r:embed="rId3" cstate="print"/>
          <a:srcRect b="30624"/>
          <a:stretch/>
        </p:blipFill>
        <p:spPr bwMode="auto">
          <a:xfrm>
            <a:off x="3708400" y="1819275"/>
            <a:ext cx="4673600" cy="2222500"/>
          </a:xfrm>
          <a:prstGeom prst="rect">
            <a:avLst/>
          </a:prstGeom>
          <a:noFill/>
          <a:ln w="9525">
            <a:noFill/>
            <a:miter lim="800000"/>
            <a:headEnd/>
            <a:tailEnd/>
          </a:ln>
        </p:spPr>
      </p:pic>
    </p:spTree>
    <p:extLst>
      <p:ext uri="{BB962C8B-B14F-4D97-AF65-F5344CB8AC3E}">
        <p14:creationId xmlns:p14="http://schemas.microsoft.com/office/powerpoint/2010/main" val="233341697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1022350"/>
            <a:ext cx="10972800" cy="50023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24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Content Placeholder 2">
            <a:extLst>
              <a:ext uri="{FF2B5EF4-FFF2-40B4-BE49-F238E27FC236}">
                <a16:creationId xmlns:a16="http://schemas.microsoft.com/office/drawing/2014/main" id="{145DABDC-E508-4BC7-9038-AA6E4C806922}"/>
              </a:ext>
            </a:extLst>
          </p:cNvPr>
          <p:cNvSpPr>
            <a:spLocks noGrp="1"/>
          </p:cNvSpPr>
          <p:nvPr>
            <p:ph idx="1"/>
          </p:nvPr>
        </p:nvSpPr>
        <p:spPr>
          <a:xfrm>
            <a:off x="6096000" y="954088"/>
            <a:ext cx="5486400" cy="4996017"/>
          </a:xfrm>
        </p:spPr>
        <p:txBody>
          <a:bodyPr/>
          <a:lstStyle>
            <a:lvl1pPr>
              <a:defRPr sz="2800"/>
            </a:lvl1pPr>
            <a:lvl2pPr>
              <a:defRPr sz="24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5541359-007E-4B8C-BFE7-BE0616B1E7C5}"/>
              </a:ext>
            </a:extLst>
          </p:cNvPr>
          <p:cNvSpPr>
            <a:spLocks noGrp="1"/>
          </p:cNvSpPr>
          <p:nvPr>
            <p:ph type="title"/>
          </p:nvPr>
        </p:nvSpPr>
        <p:spPr>
          <a:xfrm>
            <a:off x="609600" y="1588"/>
            <a:ext cx="10972800" cy="939800"/>
          </a:xfrm>
        </p:spPr>
        <p:txBody>
          <a:bodyPr/>
          <a:lstStyle>
            <a:lvl1pPr>
              <a:defRPr/>
            </a:lvl1pPr>
          </a:lstStyle>
          <a:p>
            <a:r>
              <a:rPr lang="en-US"/>
              <a:t>Click to edit Master title style</a:t>
            </a:r>
          </a:p>
        </p:txBody>
      </p:sp>
      <p:sp>
        <p:nvSpPr>
          <p:cNvPr id="10" name="Content Placeholder 2">
            <a:extLst>
              <a:ext uri="{FF2B5EF4-FFF2-40B4-BE49-F238E27FC236}">
                <a16:creationId xmlns:a16="http://schemas.microsoft.com/office/drawing/2014/main" id="{F28F66BE-5152-45AA-A96A-CDED8903281A}"/>
              </a:ext>
            </a:extLst>
          </p:cNvPr>
          <p:cNvSpPr>
            <a:spLocks noGrp="1"/>
          </p:cNvSpPr>
          <p:nvPr>
            <p:ph idx="13"/>
          </p:nvPr>
        </p:nvSpPr>
        <p:spPr>
          <a:xfrm>
            <a:off x="609600" y="954088"/>
            <a:ext cx="5486400" cy="4996017"/>
          </a:xfrm>
        </p:spPr>
        <p:txBody>
          <a:bodyPr/>
          <a:lstStyle>
            <a:lvl1pPr marL="0" indent="0">
              <a:buNone/>
              <a:defRPr sz="2400"/>
            </a:lvl1pPr>
            <a:lvl2pPr marL="457200" indent="0">
              <a:buNone/>
              <a:defRPr sz="2400"/>
            </a:lvl2pPr>
            <a:lvl3pPr marL="914400" indent="0">
              <a:buNone/>
              <a:defRPr/>
            </a:lvl3pPr>
            <a:lvl4pPr marL="1371600" indent="0">
              <a:buNone/>
              <a:defRPr/>
            </a:lvl4pPr>
            <a:lvl5pPr marL="1828800" indent="0">
              <a:buNone/>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366799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1">
            <a:extLst>
              <a:ext uri="{FF2B5EF4-FFF2-40B4-BE49-F238E27FC236}">
                <a16:creationId xmlns:a16="http://schemas.microsoft.com/office/drawing/2014/main" id="{2FE43410-0943-46C3-80FE-772973357B2D}"/>
              </a:ext>
            </a:extLst>
          </p:cNvPr>
          <p:cNvSpPr>
            <a:spLocks noGrp="1"/>
          </p:cNvSpPr>
          <p:nvPr>
            <p:ph type="title"/>
          </p:nvPr>
        </p:nvSpPr>
        <p:spPr>
          <a:xfrm>
            <a:off x="609600" y="1588"/>
            <a:ext cx="10972800" cy="939800"/>
          </a:xfrm>
        </p:spPr>
        <p:txBody>
          <a:bodyPr/>
          <a:lstStyle>
            <a:lvl1pPr>
              <a:defRPr/>
            </a:lvl1pPr>
          </a:lstStyle>
          <a:p>
            <a:r>
              <a:rPr lang="en-US" dirty="0"/>
              <a:t>Click to edit Master title style</a:t>
            </a:r>
          </a:p>
        </p:txBody>
      </p:sp>
      <p:sp>
        <p:nvSpPr>
          <p:cNvPr id="10" name="Content Placeholder 2">
            <a:extLst>
              <a:ext uri="{FF2B5EF4-FFF2-40B4-BE49-F238E27FC236}">
                <a16:creationId xmlns:a16="http://schemas.microsoft.com/office/drawing/2014/main" id="{49BB3568-D6F5-4DB4-BFAA-39C94230532E}"/>
              </a:ext>
            </a:extLst>
          </p:cNvPr>
          <p:cNvSpPr>
            <a:spLocks noGrp="1"/>
          </p:cNvSpPr>
          <p:nvPr>
            <p:ph idx="1"/>
          </p:nvPr>
        </p:nvSpPr>
        <p:spPr>
          <a:xfrm>
            <a:off x="610658" y="1028700"/>
            <a:ext cx="3656542" cy="4996017"/>
          </a:xfrm>
        </p:spPr>
        <p:txBody>
          <a:bodyPr/>
          <a:lstStyle>
            <a:lvl1pPr marL="0" indent="0">
              <a:buNone/>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625452DE-6C25-4BDD-837B-56249A924912}"/>
              </a:ext>
            </a:extLst>
          </p:cNvPr>
          <p:cNvSpPr>
            <a:spLocks noGrp="1"/>
          </p:cNvSpPr>
          <p:nvPr>
            <p:ph idx="13"/>
          </p:nvPr>
        </p:nvSpPr>
        <p:spPr>
          <a:xfrm>
            <a:off x="4268260" y="1028699"/>
            <a:ext cx="3656542" cy="4996017"/>
          </a:xfrm>
        </p:spPr>
        <p:txBody>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212D8E63-66FB-4BF1-8F66-9BC6BF8E677A}"/>
              </a:ext>
            </a:extLst>
          </p:cNvPr>
          <p:cNvSpPr>
            <a:spLocks noGrp="1"/>
          </p:cNvSpPr>
          <p:nvPr>
            <p:ph idx="14"/>
          </p:nvPr>
        </p:nvSpPr>
        <p:spPr>
          <a:xfrm>
            <a:off x="7924802" y="1028698"/>
            <a:ext cx="3656542" cy="4996017"/>
          </a:xfrm>
        </p:spPr>
        <p:txBody>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644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
    <p:bg bwMode="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92196" name="Rectangle 4"/>
          <p:cNvSpPr>
            <a:spLocks noGrp="1" noChangeArrowheads="1"/>
          </p:cNvSpPr>
          <p:nvPr>
            <p:ph type="ctrTitle" sz="quarter"/>
          </p:nvPr>
        </p:nvSpPr>
        <p:spPr bwMode="gray">
          <a:xfrm>
            <a:off x="218365" y="2014726"/>
            <a:ext cx="11677527" cy="1470025"/>
          </a:xfrm>
        </p:spPr>
        <p:txBody>
          <a:bodyPr anchor="b"/>
          <a:lstStyle>
            <a:lvl1pPr algn="ctr">
              <a:defRPr sz="36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905251746"/>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444751"/>
            <a:ext cx="10363200" cy="1728074"/>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Tree>
    <p:extLst>
      <p:ext uri="{BB962C8B-B14F-4D97-AF65-F5344CB8AC3E}">
        <p14:creationId xmlns:p14="http://schemas.microsoft.com/office/powerpoint/2010/main" val="351358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1" y="1054101"/>
            <a:ext cx="5384800" cy="497204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054101"/>
            <a:ext cx="5384800" cy="497204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70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652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784350"/>
            <a:ext cx="5386917" cy="423545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7" y="10652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784351"/>
            <a:ext cx="5389033" cy="42354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9908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9447"/>
            <a:ext cx="10972800" cy="948117"/>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81776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1588"/>
            <a:ext cx="10972800" cy="939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609600" y="1028701"/>
            <a:ext cx="10972800" cy="49776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Rectangle 2"/>
          <p:cNvSpPr>
            <a:spLocks noChangeArrowheads="1"/>
          </p:cNvSpPr>
          <p:nvPr/>
        </p:nvSpPr>
        <p:spPr bwMode="white">
          <a:xfrm>
            <a:off x="4226" y="6030142"/>
            <a:ext cx="12187767" cy="828675"/>
          </a:xfrm>
          <a:prstGeom prst="rect">
            <a:avLst/>
          </a:prstGeom>
          <a:solidFill>
            <a:srgbClr val="0860A8"/>
          </a:solidFill>
          <a:ln w="9525">
            <a:noFill/>
            <a:miter lim="800000"/>
            <a:headEnd/>
            <a:tailEnd/>
          </a:ln>
          <a:effectLst/>
        </p:spPr>
        <p:txBody>
          <a:bodyPr wrap="none" anchor="ctr"/>
          <a:lstStyle/>
          <a:p>
            <a:pPr>
              <a:defRPr/>
            </a:pPr>
            <a:endParaRPr lang="en-US" dirty="0">
              <a:solidFill>
                <a:srgbClr val="0860A8"/>
              </a:solidFill>
              <a:latin typeface="Verdana"/>
              <a:cs typeface="Arial"/>
            </a:endParaRPr>
          </a:p>
        </p:txBody>
      </p:sp>
      <p:pic>
        <p:nvPicPr>
          <p:cNvPr id="15" name="Picture 7" descr="Intel_white"/>
          <p:cNvPicPr>
            <a:picLocks noChangeAspect="1" noChangeArrowheads="1"/>
          </p:cNvPicPr>
          <p:nvPr/>
        </p:nvPicPr>
        <p:blipFill>
          <a:blip r:embed="rId16" cstate="print"/>
          <a:srcRect/>
          <a:stretch>
            <a:fillRect/>
          </a:stretch>
        </p:blipFill>
        <p:spPr bwMode="auto">
          <a:xfrm>
            <a:off x="10519826" y="6169841"/>
            <a:ext cx="1081617" cy="541338"/>
          </a:xfrm>
          <a:prstGeom prst="rect">
            <a:avLst/>
          </a:prstGeom>
          <a:noFill/>
          <a:ln w="9525">
            <a:noFill/>
            <a:miter lim="800000"/>
            <a:headEnd/>
            <a:tailEnd/>
          </a:ln>
        </p:spPr>
      </p:pic>
      <p:sp>
        <p:nvSpPr>
          <p:cNvPr id="16" name="Text Box 8"/>
          <p:cNvSpPr txBox="1">
            <a:spLocks noChangeArrowheads="1"/>
          </p:cNvSpPr>
          <p:nvPr/>
        </p:nvSpPr>
        <p:spPr bwMode="auto">
          <a:xfrm>
            <a:off x="5171010" y="6496866"/>
            <a:ext cx="1849967" cy="338554"/>
          </a:xfrm>
          <a:prstGeom prst="rect">
            <a:avLst/>
          </a:prstGeom>
          <a:noFill/>
          <a:ln w="9525">
            <a:noFill/>
            <a:miter lim="800000"/>
            <a:headEnd/>
            <a:tailEnd/>
          </a:ln>
          <a:effectLst/>
        </p:spPr>
        <p:txBody>
          <a:bodyPr>
            <a:spAutoFit/>
          </a:bodyPr>
          <a:lstStyle/>
          <a:p>
            <a:pPr algn="ctr">
              <a:defRPr/>
            </a:pPr>
            <a:r>
              <a:rPr lang="en-US" sz="800" b="1" dirty="0">
                <a:solidFill>
                  <a:srgbClr val="FFFFFF"/>
                </a:solidFill>
                <a:latin typeface="Verdana"/>
                <a:cs typeface="Arial"/>
              </a:rPr>
              <a:t>Intel </a:t>
            </a:r>
          </a:p>
          <a:p>
            <a:pPr algn="ctr">
              <a:defRPr/>
            </a:pPr>
            <a:r>
              <a:rPr lang="en-US" sz="800" b="1" dirty="0">
                <a:solidFill>
                  <a:srgbClr val="FFFFFF"/>
                </a:solidFill>
                <a:latin typeface="Verdana"/>
                <a:cs typeface="Arial"/>
              </a:rPr>
              <a:t>Do Not Reproduce</a:t>
            </a:r>
            <a:endParaRPr lang="en-US" sz="800" b="1" dirty="0">
              <a:solidFill>
                <a:srgbClr val="FFFFFF"/>
              </a:solidFill>
              <a:latin typeface="Neo Sans Intel" pitchFamily="34" charset="0"/>
              <a:cs typeface="Arial"/>
            </a:endParaRPr>
          </a:p>
        </p:txBody>
      </p:sp>
      <p:sp>
        <p:nvSpPr>
          <p:cNvPr id="18" name="Rectangle 10"/>
          <p:cNvSpPr>
            <a:spLocks noChangeArrowheads="1"/>
          </p:cNvSpPr>
          <p:nvPr/>
        </p:nvSpPr>
        <p:spPr bwMode="auto">
          <a:xfrm>
            <a:off x="1999366" y="6068803"/>
            <a:ext cx="8183033" cy="415925"/>
          </a:xfrm>
          <a:prstGeom prst="rect">
            <a:avLst/>
          </a:prstGeom>
          <a:noFill/>
          <a:ln w="50800" algn="ctr">
            <a:noFill/>
            <a:miter lim="800000"/>
            <a:headEnd type="none" w="sm" len="sm"/>
            <a:tailEnd type="none" w="sm" len="sm"/>
          </a:ln>
          <a:effectLst/>
        </p:spPr>
        <p:txBody>
          <a:bodyPr>
            <a:spAutoFit/>
          </a:bodyPr>
          <a:lstStyle/>
          <a:p>
            <a:pPr>
              <a:defRPr/>
            </a:pPr>
            <a:r>
              <a:rPr lang="en-US" sz="700" b="1" dirty="0">
                <a:solidFill>
                  <a:srgbClr val="FFFFFF"/>
                </a:solidFill>
                <a:latin typeface="Verdana"/>
                <a:cs typeface="Arial"/>
              </a:rPr>
              <a:t>* Intel and the Intel logo are trademarks or registered trademarks of Intel Corporation or its subsidiaries in the United States and other countries.  Other names and brands may be claimed as the property of others.  All products, dates, and figures are preliminary and are subject to change without any notice.  Copyright © 2022, Intel Corporation.</a:t>
            </a:r>
          </a:p>
        </p:txBody>
      </p:sp>
      <p:sp>
        <p:nvSpPr>
          <p:cNvPr id="21" name="Slide Number Placeholder 5"/>
          <p:cNvSpPr txBox="1">
            <a:spLocks/>
          </p:cNvSpPr>
          <p:nvPr/>
        </p:nvSpPr>
        <p:spPr>
          <a:xfrm>
            <a:off x="408509" y="6249216"/>
            <a:ext cx="607483" cy="304800"/>
          </a:xfrm>
          <a:prstGeom prst="rect">
            <a:avLst/>
          </a:prstGeom>
        </p:spPr>
        <p:txBody>
          <a:bodyPr/>
          <a:lstStyle>
            <a:lvl1pPr>
              <a:defRPr sz="800" smtClean="0">
                <a:solidFill>
                  <a:schemeClr val="bg1"/>
                </a:solidFill>
              </a:defRPr>
            </a:lvl1pPr>
          </a:lstStyle>
          <a:p>
            <a:pPr>
              <a:defRPr/>
            </a:pPr>
            <a:fld id="{5F3C4792-111F-4EE0-A75F-F6EC8994CACD}" type="slidenum">
              <a:rPr lang="en-US" sz="1000">
                <a:solidFill>
                  <a:srgbClr val="FFFFFF"/>
                </a:solidFill>
                <a:latin typeface="Verdana"/>
                <a:cs typeface="Arial"/>
              </a:rPr>
              <a:pPr>
                <a:defRPr/>
              </a:pPr>
              <a:t>‹#›</a:t>
            </a:fld>
            <a:endParaRPr lang="en-US" sz="1000" dirty="0">
              <a:solidFill>
                <a:srgbClr val="FFFFFF"/>
              </a:solidFill>
              <a:latin typeface="Verdana"/>
              <a:cs typeface="Arial"/>
            </a:endParaRPr>
          </a:p>
        </p:txBody>
      </p:sp>
    </p:spTree>
    <p:extLst>
      <p:ext uri="{BB962C8B-B14F-4D97-AF65-F5344CB8AC3E}">
        <p14:creationId xmlns:p14="http://schemas.microsoft.com/office/powerpoint/2010/main" val="1723551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5" r:id="rId4"/>
    <p:sldLayoutId id="2147483663" r:id="rId5"/>
    <p:sldLayoutId id="2147483673" r:id="rId6"/>
    <p:sldLayoutId id="2147483664" r:id="rId7"/>
    <p:sldLayoutId id="2147483665" r:id="rId8"/>
    <p:sldLayoutId id="2147483666" r:id="rId9"/>
    <p:sldLayoutId id="2147483674" r:id="rId10"/>
    <p:sldLayoutId id="2147483668" r:id="rId11"/>
    <p:sldLayoutId id="2147483669" r:id="rId12"/>
    <p:sldLayoutId id="2147483667" r:id="rId13"/>
    <p:sldLayoutId id="2147483670" r:id="rId14"/>
  </p:sldLayoutIdLst>
  <p:txStyles>
    <p:titleStyle>
      <a:lvl1pPr algn="ctr" defTabSz="457200" rtl="0" eaLnBrk="1" fontAlgn="base" hangingPunct="1">
        <a:spcBef>
          <a:spcPct val="0"/>
        </a:spcBef>
        <a:spcAft>
          <a:spcPct val="0"/>
        </a:spcAft>
        <a:defRPr sz="3200" b="1" kern="1200">
          <a:solidFill>
            <a:schemeClr val="tx2"/>
          </a:solidFill>
          <a:latin typeface="+mj-lt"/>
          <a:ea typeface="+mj-ea"/>
          <a:cs typeface="+mj-cs"/>
        </a:defRPr>
      </a:lvl1pPr>
      <a:lvl2pPr algn="ctr" defTabSz="457200" rtl="0" eaLnBrk="1" fontAlgn="base" hangingPunct="1">
        <a:spcBef>
          <a:spcPct val="0"/>
        </a:spcBef>
        <a:spcAft>
          <a:spcPct val="0"/>
        </a:spcAft>
        <a:defRPr sz="3200" b="1">
          <a:solidFill>
            <a:schemeClr val="tx2"/>
          </a:solidFill>
          <a:latin typeface="Calibri" pitchFamily="34" charset="0"/>
        </a:defRPr>
      </a:lvl2pPr>
      <a:lvl3pPr algn="ctr" defTabSz="457200" rtl="0" eaLnBrk="1" fontAlgn="base" hangingPunct="1">
        <a:spcBef>
          <a:spcPct val="0"/>
        </a:spcBef>
        <a:spcAft>
          <a:spcPct val="0"/>
        </a:spcAft>
        <a:defRPr sz="3200" b="1">
          <a:solidFill>
            <a:schemeClr val="tx2"/>
          </a:solidFill>
          <a:latin typeface="Calibri" pitchFamily="34" charset="0"/>
        </a:defRPr>
      </a:lvl3pPr>
      <a:lvl4pPr algn="ctr" defTabSz="457200" rtl="0" eaLnBrk="1" fontAlgn="base" hangingPunct="1">
        <a:spcBef>
          <a:spcPct val="0"/>
        </a:spcBef>
        <a:spcAft>
          <a:spcPct val="0"/>
        </a:spcAft>
        <a:defRPr sz="3200" b="1">
          <a:solidFill>
            <a:schemeClr val="tx2"/>
          </a:solidFill>
          <a:latin typeface="Calibri" pitchFamily="34" charset="0"/>
        </a:defRPr>
      </a:lvl4pPr>
      <a:lvl5pPr algn="ctr" defTabSz="457200" rtl="0" eaLnBrk="1" fontAlgn="base" hangingPunct="1">
        <a:spcBef>
          <a:spcPct val="0"/>
        </a:spcBef>
        <a:spcAft>
          <a:spcPct val="0"/>
        </a:spcAft>
        <a:defRPr sz="3200" b="1">
          <a:solidFill>
            <a:schemeClr val="tx2"/>
          </a:solidFill>
          <a:latin typeface="Calibri" pitchFamily="34" charset="0"/>
        </a:defRPr>
      </a:lvl5pPr>
      <a:lvl6pPr marL="457200" algn="ctr" defTabSz="457200" rtl="0" eaLnBrk="1" fontAlgn="base" hangingPunct="1">
        <a:spcBef>
          <a:spcPct val="0"/>
        </a:spcBef>
        <a:spcAft>
          <a:spcPct val="0"/>
        </a:spcAft>
        <a:defRPr sz="3200" b="1">
          <a:solidFill>
            <a:schemeClr val="tx2"/>
          </a:solidFill>
          <a:latin typeface="Calibri" pitchFamily="34" charset="0"/>
        </a:defRPr>
      </a:lvl6pPr>
      <a:lvl7pPr marL="914400" algn="ctr" defTabSz="457200" rtl="0" eaLnBrk="1" fontAlgn="base" hangingPunct="1">
        <a:spcBef>
          <a:spcPct val="0"/>
        </a:spcBef>
        <a:spcAft>
          <a:spcPct val="0"/>
        </a:spcAft>
        <a:defRPr sz="3200" b="1">
          <a:solidFill>
            <a:schemeClr val="tx2"/>
          </a:solidFill>
          <a:latin typeface="Calibri" pitchFamily="34" charset="0"/>
        </a:defRPr>
      </a:lvl7pPr>
      <a:lvl8pPr marL="1371600" algn="ctr" defTabSz="457200" rtl="0" eaLnBrk="1" fontAlgn="base" hangingPunct="1">
        <a:spcBef>
          <a:spcPct val="0"/>
        </a:spcBef>
        <a:spcAft>
          <a:spcPct val="0"/>
        </a:spcAft>
        <a:defRPr sz="3200" b="1">
          <a:solidFill>
            <a:schemeClr val="tx2"/>
          </a:solidFill>
          <a:latin typeface="Calibri" pitchFamily="34" charset="0"/>
        </a:defRPr>
      </a:lvl8pPr>
      <a:lvl9pPr marL="1828800" algn="ctr" defTabSz="457200" rtl="0" eaLnBrk="1" fontAlgn="base" hangingPunct="1">
        <a:spcBef>
          <a:spcPct val="0"/>
        </a:spcBef>
        <a:spcAft>
          <a:spcPct val="0"/>
        </a:spcAft>
        <a:defRPr sz="3200" b="1">
          <a:solidFill>
            <a:schemeClr val="tx2"/>
          </a:solidFill>
          <a:latin typeface="Calibri" pitchFamily="34" charset="0"/>
        </a:defRPr>
      </a:lvl9pPr>
    </p:titleStyle>
    <p:body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notesSlide" Target="../notesSlides/notesSlide20.xml"/><Relationship Id="rId7" Type="http://schemas.openxmlformats.org/officeDocument/2006/relationships/image" Target="../media/image28.e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package" Target="../embeddings/Microsoft_Visio_Drawing1.vsdx"/><Relationship Id="rId5" Type="http://schemas.openxmlformats.org/officeDocument/2006/relationships/image" Target="../media/image30.png"/><Relationship Id="rId4" Type="http://schemas.openxmlformats.org/officeDocument/2006/relationships/image" Target="../media/image29.emf"/><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hyperlink" Target="http://citeseerx.ist.psu.edu/viewdoc/download;jsessionid=0505129D95F712AE4E68DD4F3428201C?doi=10.1.1.370.9611&amp;rep=rep1&amp;type=pdf"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hyperlink" Target="https://nsg-jira.intel.com/secure/Dashboard.jspa?selectPageId=47643" TargetMode="External"/><Relationship Id="rId21" Type="http://schemas.openxmlformats.org/officeDocument/2006/relationships/image" Target="../media/image51.svg"/><Relationship Id="rId7" Type="http://schemas.openxmlformats.org/officeDocument/2006/relationships/image" Target="../media/image37.svg"/><Relationship Id="rId12" Type="http://schemas.openxmlformats.org/officeDocument/2006/relationships/image" Target="../media/image42.png"/><Relationship Id="rId17" Type="http://schemas.openxmlformats.org/officeDocument/2006/relationships/image" Target="../media/image47.svg"/><Relationship Id="rId25" Type="http://schemas.openxmlformats.org/officeDocument/2006/relationships/image" Target="../media/image55.svg"/><Relationship Id="rId2" Type="http://schemas.openxmlformats.org/officeDocument/2006/relationships/notesSlide" Target="../notesSlides/notesSlide23.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svg"/><Relationship Id="rId24" Type="http://schemas.openxmlformats.org/officeDocument/2006/relationships/image" Target="../media/image54.png"/><Relationship Id="rId5" Type="http://schemas.openxmlformats.org/officeDocument/2006/relationships/image" Target="../media/image35.svg"/><Relationship Id="rId15" Type="http://schemas.openxmlformats.org/officeDocument/2006/relationships/image" Target="../media/image45.svg"/><Relationship Id="rId23" Type="http://schemas.openxmlformats.org/officeDocument/2006/relationships/image" Target="../media/image53.svg"/><Relationship Id="rId10" Type="http://schemas.openxmlformats.org/officeDocument/2006/relationships/image" Target="../media/image40.png"/><Relationship Id="rId19" Type="http://schemas.openxmlformats.org/officeDocument/2006/relationships/image" Target="../media/image49.svg"/><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svg"/></Relationships>
</file>

<file path=ppt/slides/_rels/slide25.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18" Type="http://schemas.openxmlformats.org/officeDocument/2006/relationships/image" Target="../media/image49.svg"/><Relationship Id="rId26" Type="http://schemas.openxmlformats.org/officeDocument/2006/relationships/image" Target="../media/image55.svg"/><Relationship Id="rId3" Type="http://schemas.openxmlformats.org/officeDocument/2006/relationships/image" Target="../media/image34.png"/><Relationship Id="rId21" Type="http://schemas.openxmlformats.org/officeDocument/2006/relationships/image" Target="../media/image52.png"/><Relationship Id="rId34" Type="http://schemas.openxmlformats.org/officeDocument/2006/relationships/image" Target="../media/image67.svg"/><Relationship Id="rId7" Type="http://schemas.openxmlformats.org/officeDocument/2006/relationships/image" Target="../media/image38.png"/><Relationship Id="rId12" Type="http://schemas.openxmlformats.org/officeDocument/2006/relationships/image" Target="../media/image43.svg"/><Relationship Id="rId17" Type="http://schemas.openxmlformats.org/officeDocument/2006/relationships/image" Target="../media/image48.png"/><Relationship Id="rId25" Type="http://schemas.openxmlformats.org/officeDocument/2006/relationships/image" Target="../media/image54.png"/><Relationship Id="rId33" Type="http://schemas.openxmlformats.org/officeDocument/2006/relationships/image" Target="../media/image66.png"/><Relationship Id="rId2" Type="http://schemas.openxmlformats.org/officeDocument/2006/relationships/notesSlide" Target="../notesSlides/notesSlide24.xml"/><Relationship Id="rId16" Type="http://schemas.openxmlformats.org/officeDocument/2006/relationships/image" Target="../media/image47.svg"/><Relationship Id="rId20" Type="http://schemas.openxmlformats.org/officeDocument/2006/relationships/image" Target="../media/image51.svg"/><Relationship Id="rId29"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37.svg"/><Relationship Id="rId11" Type="http://schemas.openxmlformats.org/officeDocument/2006/relationships/image" Target="../media/image42.png"/><Relationship Id="rId24" Type="http://schemas.openxmlformats.org/officeDocument/2006/relationships/image" Target="../media/image61.svg"/><Relationship Id="rId32" Type="http://schemas.openxmlformats.org/officeDocument/2006/relationships/image" Target="../media/image65.sv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60.png"/><Relationship Id="rId28" Type="http://schemas.openxmlformats.org/officeDocument/2006/relationships/image" Target="../media/image57.svg"/><Relationship Id="rId36" Type="http://schemas.openxmlformats.org/officeDocument/2006/relationships/image" Target="../media/image69.svg"/><Relationship Id="rId10" Type="http://schemas.openxmlformats.org/officeDocument/2006/relationships/image" Target="../media/image59.svg"/><Relationship Id="rId19" Type="http://schemas.openxmlformats.org/officeDocument/2006/relationships/image" Target="../media/image50.png"/><Relationship Id="rId31" Type="http://schemas.openxmlformats.org/officeDocument/2006/relationships/image" Target="../media/image64.png"/><Relationship Id="rId4" Type="http://schemas.openxmlformats.org/officeDocument/2006/relationships/image" Target="../media/image35.svg"/><Relationship Id="rId9" Type="http://schemas.openxmlformats.org/officeDocument/2006/relationships/image" Target="../media/image58.png"/><Relationship Id="rId14" Type="http://schemas.openxmlformats.org/officeDocument/2006/relationships/image" Target="../media/image45.svg"/><Relationship Id="rId22" Type="http://schemas.openxmlformats.org/officeDocument/2006/relationships/image" Target="../media/image53.svg"/><Relationship Id="rId27" Type="http://schemas.openxmlformats.org/officeDocument/2006/relationships/image" Target="../media/image56.png"/><Relationship Id="rId30" Type="http://schemas.openxmlformats.org/officeDocument/2006/relationships/image" Target="../media/image63.svg"/><Relationship Id="rId35" Type="http://schemas.openxmlformats.org/officeDocument/2006/relationships/image" Target="../media/image6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18" Type="http://schemas.openxmlformats.org/officeDocument/2006/relationships/image" Target="../media/image85.png"/><Relationship Id="rId26" Type="http://schemas.openxmlformats.org/officeDocument/2006/relationships/image" Target="../media/image93.png"/><Relationship Id="rId3" Type="http://schemas.openxmlformats.org/officeDocument/2006/relationships/image" Target="../media/image70.png"/><Relationship Id="rId21" Type="http://schemas.openxmlformats.org/officeDocument/2006/relationships/image" Target="../media/image88.svg"/><Relationship Id="rId34" Type="http://schemas.openxmlformats.org/officeDocument/2006/relationships/image" Target="../media/image101.png"/><Relationship Id="rId7" Type="http://schemas.openxmlformats.org/officeDocument/2006/relationships/image" Target="../media/image74.svg"/><Relationship Id="rId12" Type="http://schemas.openxmlformats.org/officeDocument/2006/relationships/image" Target="../media/image79.png"/><Relationship Id="rId17" Type="http://schemas.openxmlformats.org/officeDocument/2006/relationships/image" Target="../media/image84.svg"/><Relationship Id="rId25" Type="http://schemas.openxmlformats.org/officeDocument/2006/relationships/image" Target="../media/image92.svg"/><Relationship Id="rId33" Type="http://schemas.openxmlformats.org/officeDocument/2006/relationships/image" Target="../media/image100.svg"/><Relationship Id="rId2" Type="http://schemas.openxmlformats.org/officeDocument/2006/relationships/notesSlide" Target="../notesSlides/notesSlide27.xml"/><Relationship Id="rId16" Type="http://schemas.openxmlformats.org/officeDocument/2006/relationships/image" Target="../media/image83.png"/><Relationship Id="rId20" Type="http://schemas.openxmlformats.org/officeDocument/2006/relationships/image" Target="../media/image87.png"/><Relationship Id="rId29" Type="http://schemas.openxmlformats.org/officeDocument/2006/relationships/image" Target="../media/image96.svg"/><Relationship Id="rId1" Type="http://schemas.openxmlformats.org/officeDocument/2006/relationships/slideLayout" Target="../slideLayouts/slideLayout9.xml"/><Relationship Id="rId6" Type="http://schemas.openxmlformats.org/officeDocument/2006/relationships/image" Target="../media/image73.png"/><Relationship Id="rId11" Type="http://schemas.openxmlformats.org/officeDocument/2006/relationships/image" Target="../media/image78.svg"/><Relationship Id="rId24" Type="http://schemas.openxmlformats.org/officeDocument/2006/relationships/image" Target="../media/image91.png"/><Relationship Id="rId32" Type="http://schemas.openxmlformats.org/officeDocument/2006/relationships/image" Target="../media/image99.png"/><Relationship Id="rId5" Type="http://schemas.openxmlformats.org/officeDocument/2006/relationships/image" Target="../media/image72.png"/><Relationship Id="rId15" Type="http://schemas.openxmlformats.org/officeDocument/2006/relationships/image" Target="../media/image82.svg"/><Relationship Id="rId23" Type="http://schemas.openxmlformats.org/officeDocument/2006/relationships/image" Target="../media/image90.svg"/><Relationship Id="rId28" Type="http://schemas.openxmlformats.org/officeDocument/2006/relationships/image" Target="../media/image95.png"/><Relationship Id="rId10" Type="http://schemas.openxmlformats.org/officeDocument/2006/relationships/image" Target="../media/image77.png"/><Relationship Id="rId19" Type="http://schemas.openxmlformats.org/officeDocument/2006/relationships/image" Target="../media/image86.svg"/><Relationship Id="rId31" Type="http://schemas.openxmlformats.org/officeDocument/2006/relationships/image" Target="../media/image98.svg"/><Relationship Id="rId4" Type="http://schemas.openxmlformats.org/officeDocument/2006/relationships/image" Target="../media/image71.svg"/><Relationship Id="rId9" Type="http://schemas.openxmlformats.org/officeDocument/2006/relationships/image" Target="../media/image76.svg"/><Relationship Id="rId14" Type="http://schemas.openxmlformats.org/officeDocument/2006/relationships/image" Target="../media/image81.png"/><Relationship Id="rId22" Type="http://schemas.openxmlformats.org/officeDocument/2006/relationships/image" Target="../media/image89.png"/><Relationship Id="rId27" Type="http://schemas.openxmlformats.org/officeDocument/2006/relationships/image" Target="../media/image94.svg"/><Relationship Id="rId30" Type="http://schemas.openxmlformats.org/officeDocument/2006/relationships/image" Target="../media/image97.png"/><Relationship Id="rId35" Type="http://schemas.openxmlformats.org/officeDocument/2006/relationships/image" Target="../media/image102.svg"/></Relationships>
</file>

<file path=ppt/slides/_rels/slide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package" Target="../embeddings/Microsoft_Visio_Drawing.vsdx"/></Relationships>
</file>

<file path=ppt/slides/_rels/slide30.xml.rels><?xml version="1.0" encoding="UTF-8" standalone="yes"?>
<Relationships xmlns="http://schemas.openxmlformats.org/package/2006/relationships"><Relationship Id="rId8" Type="http://schemas.openxmlformats.org/officeDocument/2006/relationships/hyperlink" Target="https://www.cloudfest.com/wp-content/uploads/2018/03/01_Intel_CloudFest-Keynote-Das-Final.pdf?x86823" TargetMode="External"/><Relationship Id="rId13" Type="http://schemas.openxmlformats.org/officeDocument/2006/relationships/hyperlink" Target="https://lore.kernel.org/patchwork/patch/1072774/" TargetMode="External"/><Relationship Id="rId18" Type="http://schemas.openxmlformats.org/officeDocument/2006/relationships/hyperlink" Target="https://eric-keller.github.io/thesis/OliverMichel-dissertation_4_2019.pdf" TargetMode="External"/><Relationship Id="rId3" Type="http://schemas.openxmlformats.org/officeDocument/2006/relationships/hyperlink" Target="https://github.com/IntelLabs/DATSA" TargetMode="External"/><Relationship Id="rId7" Type="http://schemas.openxmlformats.org/officeDocument/2006/relationships/hyperlink" Target="https://spdk.io/summit/us/2019/" TargetMode="External"/><Relationship Id="rId12" Type="http://schemas.openxmlformats.org/officeDocument/2006/relationships/hyperlink" Target="https://blogs.gnome.org/hughsie/2018/08/17/nvme-firmware-i-need-your-data/" TargetMode="External"/><Relationship Id="rId17" Type="http://schemas.openxmlformats.org/officeDocument/2006/relationships/hyperlink" Target="https://www.supermicro.com/en/solutions/srsd" TargetMode="External"/><Relationship Id="rId2" Type="http://schemas.openxmlformats.org/officeDocument/2006/relationships/notesSlide" Target="../notesSlides/notesSlide29.xml"/><Relationship Id="rId16" Type="http://schemas.openxmlformats.org/officeDocument/2006/relationships/hyperlink" Target="https://blogs.vmware.com/virtualblocks/2018/08/20/nvme-readiness-part-three/" TargetMode="External"/><Relationship Id="rId1" Type="http://schemas.openxmlformats.org/officeDocument/2006/relationships/slideLayout" Target="../slideLayouts/slideLayout3.xml"/><Relationship Id="rId6" Type="http://schemas.openxmlformats.org/officeDocument/2006/relationships/hyperlink" Target="http://files.opencompute.org/oc/public.php?service=files&amp;t=3963328530485f6e5944ba7ce4d1f8e3&amp;download&amp;path=/OCP%20-%20Adding%20Analytical%20Behavioral%20Intelligence%20to%20the%20Block%20Storage%20Lay....pdf" TargetMode="External"/><Relationship Id="rId11" Type="http://schemas.openxmlformats.org/officeDocument/2006/relationships/hyperlink" Target="https://www.nvmedeveloperdays.com/English/Collaterals/Proceedings/2018/20181204_PRECON2_Hands.pdf" TargetMode="External"/><Relationship Id="rId5" Type="http://schemas.openxmlformats.org/officeDocument/2006/relationships/hyperlink" Target="https://github.com/linux-nvme/nvme-cli" TargetMode="External"/><Relationship Id="rId15" Type="http://schemas.openxmlformats.org/officeDocument/2006/relationships/hyperlink" Target="https://blocksandfiles.com/2019/08/02/burlywood-ssds-customised-workloadssd/" TargetMode="External"/><Relationship Id="rId10" Type="http://schemas.openxmlformats.org/officeDocument/2006/relationships/hyperlink" Target="https://itpeernetwork.intel.com/telemetry-enhancing-customer-triage/" TargetMode="External"/><Relationship Id="rId19" Type="http://schemas.openxmlformats.org/officeDocument/2006/relationships/hyperlink" Target="https://arxiv.org/pdf/1803.07244.pdf" TargetMode="External"/><Relationship Id="rId4" Type="http://schemas.openxmlformats.org/officeDocument/2006/relationships/hyperlink" Target="https://review.gerrithub.io/c/spdk/spdk/+/425191/" TargetMode="External"/><Relationship Id="rId9" Type="http://schemas.openxmlformats.org/officeDocument/2006/relationships/hyperlink" Target="https://itpeernetwork.intel.com/collect-or-not-collect/#gs.d2zakl" TargetMode="External"/><Relationship Id="rId14" Type="http://schemas.openxmlformats.org/officeDocument/2006/relationships/hyperlink" Target="https://manpages.debian.org/testing/nvme-cli/nvme.1.en.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Source_lines_of_code#cite_note-Knowing.NET-2"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en.wikipedia.org/wiki/Source_lines_of_code#cite_note-4" TargetMode="External"/><Relationship Id="rId4" Type="http://schemas.openxmlformats.org/officeDocument/2006/relationships/hyperlink" Target="https://en.wikipedia.org/wiki/Source_lines_of_code#cite_note-3"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employeecontent.intel.com/content/corp/infosec/policies.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employeecontent.intel.com/content/corp/infosec/home.html" TargetMode="External"/><Relationship Id="rId4" Type="http://schemas.openxmlformats.org/officeDocument/2006/relationships/image" Target="../media/image104.png"/></Relationships>
</file>

<file path=ppt/slides/_rels/slide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hyperlink" Target="https://www.snia.org/sites/default/education/tutorials/2007/spring/networking/SAS-Overview.pdf" TargetMode="External"/><Relationship Id="rId3" Type="http://schemas.openxmlformats.org/officeDocument/2006/relationships/image" Target="../media/image10.jpeg"/><Relationship Id="rId7" Type="http://schemas.openxmlformats.org/officeDocument/2006/relationships/hyperlink" Target="https://nvmexpress.org/specifications/" TargetMode="External"/><Relationship Id="rId12"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sata-io.org/" TargetMode="External"/><Relationship Id="rId11" Type="http://schemas.openxmlformats.org/officeDocument/2006/relationships/image" Target="../media/image13.jpeg"/><Relationship Id="rId5" Type="http://schemas.openxmlformats.org/officeDocument/2006/relationships/image" Target="../media/image11.jpe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hyperlink" Target="https://en.wikipedia.org/wiki/PCI_Expres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emf"/></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www.intel.com/content/www/us/en/products/servers/server-chassis-systems.html"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139700" y="1041400"/>
            <a:ext cx="11899900" cy="2178050"/>
          </a:xfrm>
        </p:spPr>
        <p:txBody>
          <a:bodyPr/>
          <a:lstStyle/>
          <a:p>
            <a:r>
              <a:rPr lang="en-US" dirty="0"/>
              <a:t>Intel® Autonomous Machine Programming</a:t>
            </a:r>
            <a:br>
              <a:rPr lang="en-US" dirty="0"/>
            </a:br>
            <a:r>
              <a:rPr lang="en-US" dirty="0"/>
              <a:t>Ecosystem for Rapid Execution</a:t>
            </a:r>
          </a:p>
        </p:txBody>
      </p:sp>
      <p:sp>
        <p:nvSpPr>
          <p:cNvPr id="3" name="Subtitle 2"/>
          <p:cNvSpPr>
            <a:spLocks noGrp="1"/>
          </p:cNvSpPr>
          <p:nvPr>
            <p:ph type="subTitle" sz="quarter" idx="1"/>
          </p:nvPr>
        </p:nvSpPr>
        <p:spPr>
          <a:xfrm>
            <a:off x="215900" y="3073400"/>
            <a:ext cx="11461627" cy="3784600"/>
          </a:xfrm>
        </p:spPr>
        <p:txBody>
          <a:bodyPr/>
          <a:lstStyle/>
          <a:p>
            <a:endParaRPr lang="en-US" sz="2800" dirty="0"/>
          </a:p>
          <a:p>
            <a:r>
              <a:rPr lang="en-US" sz="2800" dirty="0"/>
              <a:t>Presenter(s): </a:t>
            </a:r>
          </a:p>
          <a:p>
            <a:r>
              <a:rPr lang="en-US" sz="2800" dirty="0"/>
              <a:t>Joseph (Joe) Tarango </a:t>
            </a:r>
          </a:p>
          <a:p>
            <a:r>
              <a:rPr lang="en-US" sz="2800" dirty="0"/>
              <a:t>Jim Baca</a:t>
            </a:r>
          </a:p>
          <a:p>
            <a:endParaRPr lang="en-US" dirty="0"/>
          </a:p>
          <a:p>
            <a:endParaRPr lang="en-US" dirty="0"/>
          </a:p>
          <a:p>
            <a:r>
              <a:rPr lang="en-US" sz="2400" dirty="0"/>
              <a:t>Special thanks to everyone with possibility thinking making the telemetry tech possible!</a:t>
            </a:r>
          </a:p>
          <a:p>
            <a:endParaRPr lang="en-US" dirty="0"/>
          </a:p>
        </p:txBody>
      </p:sp>
      <p:pic>
        <p:nvPicPr>
          <p:cNvPr id="6" name="Picture 5">
            <a:extLst>
              <a:ext uri="{FF2B5EF4-FFF2-40B4-BE49-F238E27FC236}">
                <a16:creationId xmlns:a16="http://schemas.microsoft.com/office/drawing/2014/main" id="{239AAD81-235C-4108-889B-81F2000D1B9D}"/>
              </a:ext>
            </a:extLst>
          </p:cNvPr>
          <p:cNvPicPr>
            <a:picLocks noChangeAspect="1"/>
          </p:cNvPicPr>
          <p:nvPr/>
        </p:nvPicPr>
        <p:blipFill>
          <a:blip r:embed="rId3"/>
          <a:stretch>
            <a:fillRect/>
          </a:stretch>
        </p:blipFill>
        <p:spPr>
          <a:xfrm>
            <a:off x="0" y="-2196"/>
            <a:ext cx="3134972" cy="2636779"/>
          </a:xfrm>
          <a:prstGeom prst="rect">
            <a:avLst/>
          </a:prstGeom>
        </p:spPr>
      </p:pic>
    </p:spTree>
    <p:extLst>
      <p:ext uri="{BB962C8B-B14F-4D97-AF65-F5344CB8AC3E}">
        <p14:creationId xmlns:p14="http://schemas.microsoft.com/office/powerpoint/2010/main" val="4105314931"/>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sz="quarter"/>
          </p:nvPr>
        </p:nvSpPr>
        <p:spPr>
          <a:xfrm>
            <a:off x="218365" y="2014726"/>
            <a:ext cx="11677527" cy="1470025"/>
          </a:xfrm>
        </p:spPr>
        <p:txBody>
          <a:bodyPr/>
          <a:lstStyle/>
          <a:p>
            <a:br>
              <a:rPr lang="en-US" dirty="0"/>
            </a:br>
            <a:r>
              <a:rPr lang="en-US" dirty="0"/>
              <a:t>Transforming the Industry</a:t>
            </a:r>
            <a:br>
              <a:rPr lang="en-US" dirty="0"/>
            </a:br>
            <a:r>
              <a:rPr lang="en-US" dirty="0"/>
              <a:t>Influencing Storage Standards</a:t>
            </a:r>
          </a:p>
        </p:txBody>
      </p:sp>
      <p:sp>
        <p:nvSpPr>
          <p:cNvPr id="2" name="Slide Number Placeholder 1"/>
          <p:cNvSpPr>
            <a:spLocks noGrp="1"/>
          </p:cNvSpPr>
          <p:nvPr>
            <p:ph type="sldNum" sz="quarter" idx="4294967295"/>
          </p:nvPr>
        </p:nvSpPr>
        <p:spPr>
          <a:xfrm>
            <a:off x="10058400" y="4824413"/>
            <a:ext cx="2133600" cy="273050"/>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Intel Cle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pPr/>
              <a:t>10</a:t>
            </a:fld>
            <a:endParaRPr lang="en-US" dirty="0"/>
          </a:p>
        </p:txBody>
      </p:sp>
    </p:spTree>
    <p:extLst>
      <p:ext uri="{BB962C8B-B14F-4D97-AF65-F5344CB8AC3E}">
        <p14:creationId xmlns:p14="http://schemas.microsoft.com/office/powerpoint/2010/main" val="3900860622"/>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5AB9D0-05CE-4AEC-B384-DAE4B399E86D}"/>
              </a:ext>
            </a:extLst>
          </p:cNvPr>
          <p:cNvSpPr>
            <a:spLocks noGrp="1"/>
          </p:cNvSpPr>
          <p:nvPr>
            <p:ph type="title"/>
          </p:nvPr>
        </p:nvSpPr>
        <p:spPr/>
        <p:txBody>
          <a:bodyPr/>
          <a:lstStyle/>
          <a:p>
            <a:r>
              <a:rPr lang="en-US" dirty="0"/>
              <a:t>Telemetry Specification</a:t>
            </a:r>
          </a:p>
        </p:txBody>
      </p:sp>
      <p:sp>
        <p:nvSpPr>
          <p:cNvPr id="4" name="Content Placeholder 3">
            <a:extLst>
              <a:ext uri="{FF2B5EF4-FFF2-40B4-BE49-F238E27FC236}">
                <a16:creationId xmlns:a16="http://schemas.microsoft.com/office/drawing/2014/main" id="{82D2E805-EAFD-440E-BA1F-DB1991E8691D}"/>
              </a:ext>
            </a:extLst>
          </p:cNvPr>
          <p:cNvSpPr>
            <a:spLocks noGrp="1"/>
          </p:cNvSpPr>
          <p:nvPr>
            <p:ph idx="1"/>
          </p:nvPr>
        </p:nvSpPr>
        <p:spPr/>
        <p:txBody>
          <a:bodyPr/>
          <a:lstStyle/>
          <a:p>
            <a:r>
              <a:rPr lang="en-US" altLang="en-US" sz="2400" dirty="0"/>
              <a:t>Standardizing command interface for all current and future products</a:t>
            </a:r>
          </a:p>
          <a:p>
            <a:pPr lvl="2"/>
            <a:r>
              <a:rPr lang="en-US" altLang="en-US" sz="1800" dirty="0" err="1">
                <a:sym typeface="Wingdings" panose="05000000000000000000" pitchFamily="2" charset="2"/>
              </a:rPr>
              <a:t>NVMe</a:t>
            </a:r>
            <a:r>
              <a:rPr lang="en-US" altLang="en-US" sz="1800" dirty="0">
                <a:sym typeface="Wingdings" panose="05000000000000000000" pitchFamily="2" charset="2"/>
              </a:rPr>
              <a:t> 1.3 Telemetry Specification</a:t>
            </a:r>
          </a:p>
          <a:p>
            <a:pPr lvl="2"/>
            <a:r>
              <a:rPr lang="en-US" altLang="en-US" sz="1800" dirty="0">
                <a:sym typeface="Wingdings" panose="05000000000000000000" pitchFamily="2" charset="2"/>
              </a:rPr>
              <a:t>SATA ACS 4 Definitions</a:t>
            </a:r>
          </a:p>
          <a:p>
            <a:r>
              <a:rPr lang="en-US" altLang="en-US" sz="2400" dirty="0"/>
              <a:t>Intel defining industry standard - same </a:t>
            </a:r>
            <a:r>
              <a:rPr lang="en-US" altLang="en-US" sz="2400" dirty="0">
                <a:sym typeface="Wingdings" panose="05000000000000000000" pitchFamily="2" charset="2"/>
              </a:rPr>
              <a:t>Telemetry command for all drives </a:t>
            </a:r>
          </a:p>
          <a:p>
            <a:pPr lvl="1"/>
            <a:r>
              <a:rPr lang="en-US" sz="2000" dirty="0"/>
              <a:t>also removing the need to unlock the drive since we issue standard commands.</a:t>
            </a:r>
            <a:endParaRPr lang="en-US" altLang="en-US" sz="2000" dirty="0"/>
          </a:p>
          <a:p>
            <a:r>
              <a:rPr lang="en-US" altLang="en-US" sz="2400" dirty="0"/>
              <a:t>Intel has decided to use the NVMe 1.3 Telemetry specification as a basis for all products </a:t>
            </a:r>
          </a:p>
          <a:p>
            <a:pPr lvl="0"/>
            <a:r>
              <a:rPr lang="en-US" altLang="en-US" sz="2400" dirty="0"/>
              <a:t>Both </a:t>
            </a:r>
            <a:r>
              <a:rPr lang="en-US" altLang="en-US" sz="2400" dirty="0" err="1"/>
              <a:t>NVMe</a:t>
            </a:r>
            <a:r>
              <a:rPr lang="en-US" altLang="en-US" sz="2400" dirty="0"/>
              <a:t> and SATA Telemetry specification defines that the page return data contains: </a:t>
            </a:r>
          </a:p>
          <a:p>
            <a:pPr lvl="1"/>
            <a:r>
              <a:rPr lang="en-US" altLang="en-US" sz="2000" dirty="0"/>
              <a:t>Standard header specified </a:t>
            </a:r>
          </a:p>
          <a:p>
            <a:pPr lvl="1"/>
            <a:r>
              <a:rPr lang="en-US" sz="2000" dirty="0"/>
              <a:t>Data requested must be multiple of 512 Bytes</a:t>
            </a:r>
          </a:p>
          <a:p>
            <a:pPr lvl="1"/>
            <a:r>
              <a:rPr lang="en-US" altLang="en-US" sz="2000" dirty="0"/>
              <a:t>Up to three consecutive data areas</a:t>
            </a:r>
          </a:p>
        </p:txBody>
      </p:sp>
      <p:sp>
        <p:nvSpPr>
          <p:cNvPr id="2" name="Slide Number Placeholder 1">
            <a:extLst>
              <a:ext uri="{FF2B5EF4-FFF2-40B4-BE49-F238E27FC236}">
                <a16:creationId xmlns:a16="http://schemas.microsoft.com/office/drawing/2014/main" id="{44E73316-6CA0-4F42-8D47-B443D2DF150A}"/>
              </a:ext>
            </a:extLst>
          </p:cNvPr>
          <p:cNvSpPr>
            <a:spLocks noGrp="1"/>
          </p:cNvSpPr>
          <p:nvPr>
            <p:ph type="sldNum" sz="quarter" idx="4294967295"/>
          </p:nvPr>
        </p:nvSpPr>
        <p:spPr/>
        <p:txBody>
          <a:bodyPr/>
          <a:lstStyle/>
          <a:p>
            <a:fld id="{EE2556C5-CE8C-6547-B838-EA80C61A4AF7}" type="slidenum">
              <a:rPr lang="en-US" smtClean="0">
                <a:solidFill>
                  <a:schemeClr val="bg1"/>
                </a:solidFill>
              </a:rPr>
              <a:pPr/>
              <a:t>11</a:t>
            </a:fld>
            <a:endParaRPr lang="en-US" dirty="0">
              <a:solidFill>
                <a:schemeClr val="bg1"/>
              </a:solidFill>
            </a:endParaRPr>
          </a:p>
        </p:txBody>
      </p:sp>
    </p:spTree>
    <p:extLst>
      <p:ext uri="{BB962C8B-B14F-4D97-AF65-F5344CB8AC3E}">
        <p14:creationId xmlns:p14="http://schemas.microsoft.com/office/powerpoint/2010/main" val="2223825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sz="quarter"/>
          </p:nvPr>
        </p:nvSpPr>
        <p:spPr/>
        <p:txBody>
          <a:bodyPr/>
          <a:lstStyle/>
          <a:p>
            <a:r>
              <a:rPr lang="en-US" dirty="0"/>
              <a:t>Telemetry Fundamentals</a:t>
            </a:r>
          </a:p>
        </p:txBody>
      </p:sp>
      <p:sp>
        <p:nvSpPr>
          <p:cNvPr id="2" name="Slide Number Placeholder 1"/>
          <p:cNvSpPr>
            <a:spLocks noGrp="1"/>
          </p:cNvSpPr>
          <p:nvPr>
            <p:ph type="sldNum" sz="quarter" idx="4294967295"/>
          </p:nvPr>
        </p:nvSpPr>
        <p:spPr>
          <a:xfrm>
            <a:off x="10058400" y="4824413"/>
            <a:ext cx="2133600" cy="273050"/>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Intel Cle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pPr/>
              <a:t>12</a:t>
            </a:fld>
            <a:endParaRPr lang="en-US" dirty="0"/>
          </a:p>
        </p:txBody>
      </p:sp>
    </p:spTree>
    <p:extLst>
      <p:ext uri="{BB962C8B-B14F-4D97-AF65-F5344CB8AC3E}">
        <p14:creationId xmlns:p14="http://schemas.microsoft.com/office/powerpoint/2010/main" val="2123817334"/>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5AB9D0-05CE-4AEC-B384-DAE4B399E86D}"/>
              </a:ext>
            </a:extLst>
          </p:cNvPr>
          <p:cNvSpPr>
            <a:spLocks noGrp="1"/>
          </p:cNvSpPr>
          <p:nvPr>
            <p:ph type="title"/>
          </p:nvPr>
        </p:nvSpPr>
        <p:spPr/>
        <p:txBody>
          <a:bodyPr/>
          <a:lstStyle/>
          <a:p>
            <a:r>
              <a:rPr lang="en-US" dirty="0"/>
              <a:t>Telemetry Fundamentals</a:t>
            </a:r>
          </a:p>
        </p:txBody>
      </p:sp>
      <p:sp>
        <p:nvSpPr>
          <p:cNvPr id="4" name="Content Placeholder 3">
            <a:extLst>
              <a:ext uri="{FF2B5EF4-FFF2-40B4-BE49-F238E27FC236}">
                <a16:creationId xmlns:a16="http://schemas.microsoft.com/office/drawing/2014/main" id="{82D2E805-EAFD-440E-BA1F-DB1991E8691D}"/>
              </a:ext>
            </a:extLst>
          </p:cNvPr>
          <p:cNvSpPr>
            <a:spLocks noGrp="1"/>
          </p:cNvSpPr>
          <p:nvPr>
            <p:ph idx="1"/>
          </p:nvPr>
        </p:nvSpPr>
        <p:spPr/>
        <p:txBody>
          <a:bodyPr/>
          <a:lstStyle/>
          <a:p>
            <a:pPr lvl="0"/>
            <a:r>
              <a:rPr lang="en-US" sz="2400" dirty="0"/>
              <a:t>We defined what internal data needs to be packaged into the telemetry data sets</a:t>
            </a:r>
          </a:p>
          <a:p>
            <a:pPr lvl="1"/>
            <a:r>
              <a:rPr lang="en-US" sz="2000" dirty="0"/>
              <a:t>The data list, values, and details are dynamic so the content can be customized per usage</a:t>
            </a:r>
          </a:p>
          <a:p>
            <a:pPr lvl="0"/>
            <a:r>
              <a:rPr lang="en-US" sz="2400" dirty="0"/>
              <a:t>Telemetry is a method to request and extract data. It includes 2 steps: </a:t>
            </a:r>
          </a:p>
          <a:p>
            <a:pPr lvl="1"/>
            <a:r>
              <a:rPr lang="en-US" sz="2000" dirty="0"/>
              <a:t>Pulling / extracting / collecting the information</a:t>
            </a:r>
          </a:p>
          <a:p>
            <a:pPr lvl="1"/>
            <a:r>
              <a:rPr lang="en-US" sz="2000" dirty="0"/>
              <a:t>Parsing the information - a disjoint technique related to the auto parser (Telemetry does not do any analysis)</a:t>
            </a:r>
          </a:p>
          <a:p>
            <a:r>
              <a:rPr lang="en-US" sz="2400" dirty="0"/>
              <a:t>In-field Use-cases</a:t>
            </a:r>
          </a:p>
          <a:p>
            <a:r>
              <a:rPr lang="en-US" sz="2400" dirty="0"/>
              <a:t>Single Event Telemetry Data Pull</a:t>
            </a:r>
          </a:p>
          <a:p>
            <a:pPr lvl="1"/>
            <a:r>
              <a:rPr lang="en-US" sz="2000" dirty="0"/>
              <a:t>Drive indicates an anomaly via Controller Initiated Event (</a:t>
            </a:r>
            <a:r>
              <a:rPr lang="en-US" sz="2000" dirty="0" err="1"/>
              <a:t>CiTac</a:t>
            </a:r>
            <a:r>
              <a:rPr lang="en-US" sz="2000" dirty="0"/>
              <a:t> Asynchronous Event)</a:t>
            </a:r>
          </a:p>
          <a:p>
            <a:pPr lvl="1"/>
            <a:r>
              <a:rPr lang="en-US" sz="2000" dirty="0"/>
              <a:t>Drive fails and host pulls a dynamic log through Host initiated (</a:t>
            </a:r>
            <a:r>
              <a:rPr lang="en-US" sz="2000" dirty="0" err="1"/>
              <a:t>HiTaC</a:t>
            </a:r>
            <a:r>
              <a:rPr lang="en-US" sz="2000" dirty="0"/>
              <a:t>) Query</a:t>
            </a:r>
          </a:p>
          <a:p>
            <a:r>
              <a:rPr lang="en-US" sz="2400" dirty="0"/>
              <a:t>Periodic Healthy Drive Telemetry Data Pulls : Healthy logs archived by customer and can be contrasted against the failure when it arrives</a:t>
            </a:r>
          </a:p>
          <a:p>
            <a:pPr lvl="1"/>
            <a:endParaRPr lang="en-US" sz="2000" dirty="0"/>
          </a:p>
        </p:txBody>
      </p:sp>
      <p:sp>
        <p:nvSpPr>
          <p:cNvPr id="2" name="Slide Number Placeholder 1">
            <a:extLst>
              <a:ext uri="{FF2B5EF4-FFF2-40B4-BE49-F238E27FC236}">
                <a16:creationId xmlns:a16="http://schemas.microsoft.com/office/drawing/2014/main" id="{44E73316-6CA0-4F42-8D47-B443D2DF150A}"/>
              </a:ext>
            </a:extLst>
          </p:cNvPr>
          <p:cNvSpPr>
            <a:spLocks noGrp="1"/>
          </p:cNvSpPr>
          <p:nvPr>
            <p:ph type="sldNum" sz="quarter" idx="4294967295"/>
          </p:nvPr>
        </p:nvSpPr>
        <p:spPr/>
        <p:txBody>
          <a:bodyPr/>
          <a:lstStyle/>
          <a:p>
            <a:fld id="{EE2556C5-CE8C-6547-B838-EA80C61A4AF7}" type="slidenum">
              <a:rPr lang="en-US" smtClean="0">
                <a:solidFill>
                  <a:schemeClr val="bg1"/>
                </a:solidFill>
              </a:rPr>
              <a:pPr/>
              <a:t>13</a:t>
            </a:fld>
            <a:endParaRPr lang="en-US" dirty="0">
              <a:solidFill>
                <a:schemeClr val="bg1"/>
              </a:solidFill>
            </a:endParaRPr>
          </a:p>
        </p:txBody>
      </p:sp>
    </p:spTree>
    <p:extLst>
      <p:ext uri="{BB962C8B-B14F-4D97-AF65-F5344CB8AC3E}">
        <p14:creationId xmlns:p14="http://schemas.microsoft.com/office/powerpoint/2010/main" val="2207884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4A75D8-9C22-43F3-A599-2CC00477FA37}"/>
              </a:ext>
            </a:extLst>
          </p:cNvPr>
          <p:cNvSpPr>
            <a:spLocks noGrp="1"/>
          </p:cNvSpPr>
          <p:nvPr>
            <p:ph type="title"/>
          </p:nvPr>
        </p:nvSpPr>
        <p:spPr/>
        <p:txBody>
          <a:bodyPr/>
          <a:lstStyle/>
          <a:p>
            <a:r>
              <a:rPr lang="en-US" dirty="0"/>
              <a:t>Content, Data Objects, and Magnitude</a:t>
            </a:r>
          </a:p>
        </p:txBody>
      </p:sp>
      <p:sp>
        <p:nvSpPr>
          <p:cNvPr id="11" name="Content Placeholder 10">
            <a:extLst>
              <a:ext uri="{FF2B5EF4-FFF2-40B4-BE49-F238E27FC236}">
                <a16:creationId xmlns:a16="http://schemas.microsoft.com/office/drawing/2014/main" id="{BEFDD815-2105-4D21-96DA-DBDF061D3C00}"/>
              </a:ext>
            </a:extLst>
          </p:cNvPr>
          <p:cNvSpPr>
            <a:spLocks noGrp="1"/>
          </p:cNvSpPr>
          <p:nvPr>
            <p:ph sz="half" idx="1"/>
          </p:nvPr>
        </p:nvSpPr>
        <p:spPr/>
        <p:txBody>
          <a:bodyPr/>
          <a:lstStyle/>
          <a:p>
            <a:pPr marL="57150" indent="0">
              <a:buNone/>
            </a:pPr>
            <a:r>
              <a:rPr lang="en-US" sz="2400" dirty="0"/>
              <a:t>The Telemetry log can consist of 3 data areas: </a:t>
            </a:r>
          </a:p>
          <a:p>
            <a:pPr lvl="1"/>
            <a:r>
              <a:rPr lang="en-US" sz="2000" dirty="0"/>
              <a:t>Data Area 1 (Fast Analytics): </a:t>
            </a:r>
          </a:p>
          <a:p>
            <a:pPr lvl="2"/>
            <a:r>
              <a:rPr lang="en-US" dirty="0"/>
              <a:t>Small in size, designed for periodic pulls during operation,  contains critical drive data, one command</a:t>
            </a:r>
          </a:p>
          <a:p>
            <a:pPr lvl="2"/>
            <a:endParaRPr lang="en-US" dirty="0"/>
          </a:p>
          <a:p>
            <a:pPr lvl="1"/>
            <a:r>
              <a:rPr lang="en-US" sz="2000" dirty="0"/>
              <a:t>Data Area 2 (Extended Analytics): </a:t>
            </a:r>
          </a:p>
          <a:p>
            <a:pPr lvl="2"/>
            <a:r>
              <a:rPr lang="en-US" dirty="0"/>
              <a:t>Medium, scale up included content, multiple commands</a:t>
            </a:r>
          </a:p>
          <a:p>
            <a:pPr lvl="2"/>
            <a:endParaRPr lang="en-US" dirty="0"/>
          </a:p>
          <a:p>
            <a:pPr lvl="1"/>
            <a:r>
              <a:rPr lang="en-US" sz="2000" dirty="0"/>
              <a:t>Data Area 3 (Complete Snapshot of Meta Data): </a:t>
            </a:r>
          </a:p>
          <a:p>
            <a:pPr lvl="2"/>
            <a:r>
              <a:rPr lang="en-US" dirty="0"/>
              <a:t>Large, designed to be comprehensive</a:t>
            </a:r>
          </a:p>
          <a:p>
            <a:pPr lvl="2"/>
            <a:endParaRPr lang="en-US" dirty="0"/>
          </a:p>
          <a:p>
            <a:endParaRPr lang="en-US" sz="2400" dirty="0"/>
          </a:p>
        </p:txBody>
      </p:sp>
      <p:sp>
        <p:nvSpPr>
          <p:cNvPr id="2" name="Slide Number Placeholder 1">
            <a:extLst>
              <a:ext uri="{FF2B5EF4-FFF2-40B4-BE49-F238E27FC236}">
                <a16:creationId xmlns:a16="http://schemas.microsoft.com/office/drawing/2014/main" id="{294D215A-37CC-410D-A57C-BB03815770E5}"/>
              </a:ext>
            </a:extLst>
          </p:cNvPr>
          <p:cNvSpPr>
            <a:spLocks noGrp="1"/>
          </p:cNvSpPr>
          <p:nvPr>
            <p:ph type="sldNum" sz="quarter" idx="4294967295"/>
          </p:nvPr>
        </p:nvSpPr>
        <p:spPr/>
        <p:txBody>
          <a:bodyPr/>
          <a:lstStyle/>
          <a:p>
            <a:fld id="{EE2556C5-CE8C-6547-B838-EA80C61A4AF7}" type="slidenum">
              <a:rPr lang="en-US" smtClean="0">
                <a:solidFill>
                  <a:schemeClr val="bg1"/>
                </a:solidFill>
              </a:rPr>
              <a:pPr/>
              <a:t>14</a:t>
            </a:fld>
            <a:endParaRPr lang="en-US" dirty="0">
              <a:solidFill>
                <a:schemeClr val="bg1"/>
              </a:solidFill>
            </a:endParaRPr>
          </a:p>
        </p:txBody>
      </p:sp>
      <p:sp>
        <p:nvSpPr>
          <p:cNvPr id="8" name="Content Placeholder 2">
            <a:extLst>
              <a:ext uri="{FF2B5EF4-FFF2-40B4-BE49-F238E27FC236}">
                <a16:creationId xmlns:a16="http://schemas.microsoft.com/office/drawing/2014/main" id="{33A30447-1E27-4323-81AB-CC4EAE2A735C}"/>
              </a:ext>
            </a:extLst>
          </p:cNvPr>
          <p:cNvSpPr txBox="1">
            <a:spLocks/>
          </p:cNvSpPr>
          <p:nvPr/>
        </p:nvSpPr>
        <p:spPr>
          <a:xfrm>
            <a:off x="6436649" y="4676768"/>
            <a:ext cx="5490128" cy="1310641"/>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buNone/>
            </a:pPr>
            <a:endParaRPr lang="en-US" dirty="0">
              <a:solidFill>
                <a:srgbClr val="003C71"/>
              </a:solidFill>
            </a:endParaRPr>
          </a:p>
        </p:txBody>
      </p:sp>
      <p:graphicFrame>
        <p:nvGraphicFramePr>
          <p:cNvPr id="7" name="Picture Placeholder 6">
            <a:extLst>
              <a:ext uri="{FF2B5EF4-FFF2-40B4-BE49-F238E27FC236}">
                <a16:creationId xmlns:a16="http://schemas.microsoft.com/office/drawing/2014/main" id="{56870BE4-EA8C-40A6-8C5B-9161CD755408}"/>
              </a:ext>
            </a:extLst>
          </p:cNvPr>
          <p:cNvGraphicFramePr>
            <a:graphicFrameLocks/>
          </p:cNvGraphicFramePr>
          <p:nvPr>
            <p:extLst>
              <p:ext uri="{D42A27DB-BD31-4B8C-83A1-F6EECF244321}">
                <p14:modId xmlns:p14="http://schemas.microsoft.com/office/powerpoint/2010/main" val="1270779815"/>
              </p:ext>
            </p:extLst>
          </p:nvPr>
        </p:nvGraphicFramePr>
        <p:xfrm>
          <a:off x="6296742" y="1054101"/>
          <a:ext cx="5425358" cy="3558480"/>
        </p:xfrm>
        <a:graphic>
          <a:graphicData uri="http://schemas.openxmlformats.org/drawingml/2006/table">
            <a:tbl>
              <a:tblPr firstRow="1" bandRow="1">
                <a:tableStyleId>{3C2FFA5D-87B4-456A-9821-1D502468CF0F}</a:tableStyleId>
              </a:tblPr>
              <a:tblGrid>
                <a:gridCol w="933281">
                  <a:extLst>
                    <a:ext uri="{9D8B030D-6E8A-4147-A177-3AD203B41FA5}">
                      <a16:colId xmlns:a16="http://schemas.microsoft.com/office/drawing/2014/main" val="20000"/>
                    </a:ext>
                  </a:extLst>
                </a:gridCol>
                <a:gridCol w="1393553">
                  <a:extLst>
                    <a:ext uri="{9D8B030D-6E8A-4147-A177-3AD203B41FA5}">
                      <a16:colId xmlns:a16="http://schemas.microsoft.com/office/drawing/2014/main" val="1842386186"/>
                    </a:ext>
                  </a:extLst>
                </a:gridCol>
                <a:gridCol w="1369105">
                  <a:extLst>
                    <a:ext uri="{9D8B030D-6E8A-4147-A177-3AD203B41FA5}">
                      <a16:colId xmlns:a16="http://schemas.microsoft.com/office/drawing/2014/main" val="20001"/>
                    </a:ext>
                  </a:extLst>
                </a:gridCol>
                <a:gridCol w="1729419">
                  <a:extLst>
                    <a:ext uri="{9D8B030D-6E8A-4147-A177-3AD203B41FA5}">
                      <a16:colId xmlns:a16="http://schemas.microsoft.com/office/drawing/2014/main" val="20003"/>
                    </a:ext>
                  </a:extLst>
                </a:gridCol>
              </a:tblGrid>
              <a:tr h="822960">
                <a:tc>
                  <a:txBody>
                    <a:bodyPr/>
                    <a:lstStyle/>
                    <a:p>
                      <a:pPr algn="ctr"/>
                      <a:r>
                        <a:rPr lang="en-US" sz="2400" dirty="0"/>
                        <a:t>Data Area</a:t>
                      </a:r>
                    </a:p>
                  </a:txBody>
                  <a:tcPr/>
                </a:tc>
                <a:tc>
                  <a:txBody>
                    <a:bodyPr/>
                    <a:lstStyle/>
                    <a:p>
                      <a:pPr algn="ctr"/>
                      <a:r>
                        <a:rPr lang="en-US" sz="2400" dirty="0"/>
                        <a:t>Objects</a:t>
                      </a:r>
                    </a:p>
                  </a:txBody>
                  <a:tcPr/>
                </a:tc>
                <a:tc>
                  <a:txBody>
                    <a:bodyPr/>
                    <a:lstStyle/>
                    <a:p>
                      <a:pPr algn="ctr"/>
                      <a:r>
                        <a:rPr lang="en-US" sz="2400" dirty="0"/>
                        <a:t>Section Size</a:t>
                      </a:r>
                    </a:p>
                  </a:txBody>
                  <a:tcPr/>
                </a:tc>
                <a:tc>
                  <a:txBody>
                    <a:bodyPr/>
                    <a:lstStyle/>
                    <a:p>
                      <a:pPr algn="ctr"/>
                      <a:r>
                        <a:rPr lang="en-US" sz="2400" dirty="0"/>
                        <a:t>Content</a:t>
                      </a:r>
                    </a:p>
                  </a:txBody>
                  <a:tcPr/>
                </a:tc>
                <a:extLst>
                  <a:ext uri="{0D108BD9-81ED-4DB2-BD59-A6C34878D82A}">
                    <a16:rowId xmlns:a16="http://schemas.microsoft.com/office/drawing/2014/main" val="10000"/>
                  </a:ext>
                </a:extLst>
              </a:tr>
              <a:tr h="836363">
                <a:tc>
                  <a:txBody>
                    <a:bodyPr/>
                    <a:lstStyle/>
                    <a:p>
                      <a:pPr algn="ctr"/>
                      <a:r>
                        <a:rPr lang="en-US" sz="2400" dirty="0"/>
                        <a:t>1</a:t>
                      </a:r>
                    </a:p>
                  </a:txBody>
                  <a:tcPr/>
                </a:tc>
                <a:tc>
                  <a:txBody>
                    <a:bodyPr/>
                    <a:lstStyle/>
                    <a:p>
                      <a:pPr algn="ctr"/>
                      <a:r>
                        <a:rPr lang="en-US" sz="2400" dirty="0"/>
                        <a:t>32</a:t>
                      </a:r>
                    </a:p>
                  </a:txBody>
                  <a:tcPr/>
                </a:tc>
                <a:tc>
                  <a:txBody>
                    <a:bodyPr/>
                    <a:lstStyle/>
                    <a:p>
                      <a:pPr algn="ctr"/>
                      <a:r>
                        <a:rPr lang="en-US" sz="2400" dirty="0"/>
                        <a:t>100 KB</a:t>
                      </a:r>
                    </a:p>
                  </a:txBody>
                  <a:tcPr/>
                </a:tc>
                <a:tc>
                  <a:txBody>
                    <a:bodyPr/>
                    <a:lstStyle/>
                    <a:p>
                      <a:pPr algn="ctr"/>
                      <a:r>
                        <a:rPr lang="en-US" sz="1600" dirty="0"/>
                        <a:t>Drive </a:t>
                      </a:r>
                      <a:r>
                        <a:rPr lang="en-US" sz="1600" dirty="0" err="1"/>
                        <a:t>Configs</a:t>
                      </a:r>
                      <a:r>
                        <a:rPr lang="en-US" sz="1600" dirty="0"/>
                        <a:t>, Stats, Media, Core, Analytics,</a:t>
                      </a:r>
                      <a:r>
                        <a:rPr lang="en-US" sz="1600" baseline="0" dirty="0"/>
                        <a:t> </a:t>
                      </a:r>
                      <a:r>
                        <a:rPr lang="en-US" sz="1600" baseline="0" dirty="0" err="1"/>
                        <a:t>Nlog</a:t>
                      </a:r>
                      <a:r>
                        <a:rPr lang="en-US" sz="1600" baseline="0" dirty="0"/>
                        <a:t> Partial</a:t>
                      </a:r>
                      <a:endParaRPr lang="en-US" sz="3200" dirty="0"/>
                    </a:p>
                  </a:txBody>
                  <a:tcPr/>
                </a:tc>
                <a:extLst>
                  <a:ext uri="{0D108BD9-81ED-4DB2-BD59-A6C34878D82A}">
                    <a16:rowId xmlns:a16="http://schemas.microsoft.com/office/drawing/2014/main" val="10001"/>
                  </a:ext>
                </a:extLst>
              </a:tr>
              <a:tr h="845760">
                <a:tc>
                  <a:txBody>
                    <a:bodyPr/>
                    <a:lstStyle/>
                    <a:p>
                      <a:pPr algn="ctr"/>
                      <a:r>
                        <a:rPr lang="en-US" sz="2400" dirty="0"/>
                        <a:t>2</a:t>
                      </a:r>
                    </a:p>
                  </a:txBody>
                  <a:tcPr/>
                </a:tc>
                <a:tc>
                  <a:txBody>
                    <a:bodyPr/>
                    <a:lstStyle/>
                    <a:p>
                      <a:pPr algn="ctr"/>
                      <a:r>
                        <a:rPr lang="en-US" sz="2400" dirty="0"/>
                        <a:t>41</a:t>
                      </a:r>
                    </a:p>
                  </a:txBody>
                  <a:tcPr/>
                </a:tc>
                <a:tc>
                  <a:txBody>
                    <a:bodyPr/>
                    <a:lstStyle/>
                    <a:p>
                      <a:pPr algn="ctr"/>
                      <a:r>
                        <a:rPr lang="en-US" sz="2400" dirty="0"/>
                        <a:t>~2MB</a:t>
                      </a:r>
                    </a:p>
                  </a:txBody>
                  <a:tcPr/>
                </a:tc>
                <a:tc>
                  <a:txBody>
                    <a:bodyPr/>
                    <a:lstStyle/>
                    <a:p>
                      <a:pPr algn="ctr"/>
                      <a:r>
                        <a:rPr lang="en-US" sz="1600" dirty="0" err="1"/>
                        <a:t>Configs</a:t>
                      </a:r>
                      <a:r>
                        <a:rPr lang="en-US" sz="1600" dirty="0"/>
                        <a:t>, Stats, Transport,</a:t>
                      </a:r>
                      <a:r>
                        <a:rPr lang="en-US" sz="1600" baseline="0" dirty="0"/>
                        <a:t> Media, Debug Full</a:t>
                      </a:r>
                      <a:endParaRPr lang="en-US" sz="1600" dirty="0"/>
                    </a:p>
                  </a:txBody>
                  <a:tcPr/>
                </a:tc>
                <a:extLst>
                  <a:ext uri="{0D108BD9-81ED-4DB2-BD59-A6C34878D82A}">
                    <a16:rowId xmlns:a16="http://schemas.microsoft.com/office/drawing/2014/main" val="10002"/>
                  </a:ext>
                </a:extLst>
              </a:tr>
              <a:tr h="744269">
                <a:tc>
                  <a:txBody>
                    <a:bodyPr/>
                    <a:lstStyle/>
                    <a:p>
                      <a:pPr algn="ctr"/>
                      <a:r>
                        <a:rPr lang="en-US" sz="2400" dirty="0"/>
                        <a:t>3</a:t>
                      </a:r>
                    </a:p>
                  </a:txBody>
                  <a:tcPr/>
                </a:tc>
                <a:tc>
                  <a:txBody>
                    <a:bodyPr/>
                    <a:lstStyle/>
                    <a:p>
                      <a:pPr algn="ctr"/>
                      <a:r>
                        <a:rPr lang="en-US" sz="2400" dirty="0"/>
                        <a:t>200</a:t>
                      </a:r>
                    </a:p>
                  </a:txBody>
                  <a:tcPr/>
                </a:tc>
                <a:tc>
                  <a:txBody>
                    <a:bodyPr/>
                    <a:lstStyle/>
                    <a:p>
                      <a:pPr algn="ctr"/>
                      <a:r>
                        <a:rPr lang="en-US" sz="2400" dirty="0"/>
                        <a:t>29.8 MB</a:t>
                      </a:r>
                    </a:p>
                  </a:txBody>
                  <a:tcPr/>
                </a:tc>
                <a:tc>
                  <a:txBody>
                    <a:bodyPr/>
                    <a:lstStyle/>
                    <a:p>
                      <a:pPr algn="ctr"/>
                      <a:r>
                        <a:rPr lang="en-US" sz="1600" dirty="0"/>
                        <a:t>Event Dump, </a:t>
                      </a:r>
                      <a:r>
                        <a:rPr lang="en-US" sz="1600" dirty="0" err="1"/>
                        <a:t>nLogBufPool</a:t>
                      </a:r>
                      <a:r>
                        <a:rPr lang="en-US" sz="1600" dirty="0"/>
                        <a:t> Full,</a:t>
                      </a:r>
                      <a:r>
                        <a:rPr lang="en-US" sz="1600" baseline="0" dirty="0"/>
                        <a:t> Analytics, APL</a:t>
                      </a:r>
                      <a:endParaRPr lang="en-US" sz="1600" dirty="0"/>
                    </a:p>
                  </a:txBody>
                  <a:tcPr/>
                </a:tc>
                <a:extLst>
                  <a:ext uri="{0D108BD9-81ED-4DB2-BD59-A6C34878D82A}">
                    <a16:rowId xmlns:a16="http://schemas.microsoft.com/office/drawing/2014/main" val="10003"/>
                  </a:ext>
                </a:extLst>
              </a:tr>
            </a:tbl>
          </a:graphicData>
        </a:graphic>
      </p:graphicFrame>
      <p:sp>
        <p:nvSpPr>
          <p:cNvPr id="9" name="Content Placeholder 10">
            <a:extLst>
              <a:ext uri="{FF2B5EF4-FFF2-40B4-BE49-F238E27FC236}">
                <a16:creationId xmlns:a16="http://schemas.microsoft.com/office/drawing/2014/main" id="{BEFDD815-2105-4D21-96DA-DBDF061D3C00}"/>
              </a:ext>
            </a:extLst>
          </p:cNvPr>
          <p:cNvSpPr txBox="1">
            <a:spLocks/>
          </p:cNvSpPr>
          <p:nvPr/>
        </p:nvSpPr>
        <p:spPr>
          <a:xfrm>
            <a:off x="6296742" y="4676768"/>
            <a:ext cx="5425358" cy="1435598"/>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3175" fontAlgn="base">
              <a:spcBef>
                <a:spcPct val="20000"/>
              </a:spcBef>
              <a:spcAft>
                <a:spcPct val="0"/>
              </a:spcAft>
              <a:buClr>
                <a:schemeClr val="tx2"/>
              </a:buClr>
              <a:buNone/>
            </a:pPr>
            <a:r>
              <a:rPr lang="en-US" sz="2000" dirty="0">
                <a:solidFill>
                  <a:schemeClr val="tx1"/>
                </a:solidFill>
                <a:cs typeface="+mn-cs"/>
              </a:rPr>
              <a:t>Note(s)</a:t>
            </a:r>
          </a:p>
          <a:p>
            <a:pPr marL="380990" indent="-380990" fontAlgn="base">
              <a:spcBef>
                <a:spcPct val="20000"/>
              </a:spcBef>
              <a:spcAft>
                <a:spcPct val="0"/>
              </a:spcAft>
              <a:buClr>
                <a:schemeClr val="tx2"/>
              </a:buClr>
              <a:buFont typeface="Arial" pitchFamily="34" charset="0"/>
              <a:buChar char="•"/>
            </a:pPr>
            <a:r>
              <a:rPr lang="en-US" dirty="0">
                <a:solidFill>
                  <a:schemeClr val="tx1"/>
                </a:solidFill>
                <a:cs typeface="+mn-cs"/>
              </a:rPr>
              <a:t>The architecture is designed to be dynamic thus the objects are subject to change over time.</a:t>
            </a:r>
          </a:p>
          <a:p>
            <a:pPr marL="380990" indent="-380990" fontAlgn="base">
              <a:spcBef>
                <a:spcPct val="20000"/>
              </a:spcBef>
              <a:spcAft>
                <a:spcPct val="0"/>
              </a:spcAft>
              <a:buClr>
                <a:schemeClr val="tx2"/>
              </a:buClr>
              <a:buFont typeface="Arial" pitchFamily="34" charset="0"/>
              <a:buChar char="•"/>
            </a:pPr>
            <a:r>
              <a:rPr lang="en-US" altLang="en-US" dirty="0">
                <a:solidFill>
                  <a:schemeClr val="tx1"/>
                </a:solidFill>
                <a:cs typeface="+mn-cs"/>
              </a:rPr>
              <a:t>Data area sizes are dynamic</a:t>
            </a:r>
            <a:endParaRPr lang="en-US" dirty="0">
              <a:solidFill>
                <a:schemeClr val="tx1"/>
              </a:solidFill>
              <a:cs typeface="+mn-cs"/>
            </a:endParaRPr>
          </a:p>
          <a:p>
            <a:endParaRPr lang="en-US" dirty="0"/>
          </a:p>
        </p:txBody>
      </p:sp>
    </p:spTree>
    <p:extLst>
      <p:ext uri="{BB962C8B-B14F-4D97-AF65-F5344CB8AC3E}">
        <p14:creationId xmlns:p14="http://schemas.microsoft.com/office/powerpoint/2010/main" val="1253007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sz="quarter"/>
          </p:nvPr>
        </p:nvSpPr>
        <p:spPr/>
        <p:txBody>
          <a:bodyPr/>
          <a:lstStyle/>
          <a:p>
            <a:r>
              <a:rPr lang="en-US" dirty="0"/>
              <a:t>Data Control</a:t>
            </a:r>
            <a:br>
              <a:rPr lang="en-US" dirty="0"/>
            </a:br>
            <a:r>
              <a:rPr lang="en-US" sz="2800" dirty="0"/>
              <a:t>Centralized Tracking and Management for All Products</a:t>
            </a:r>
            <a:endParaRPr lang="en-US" dirty="0"/>
          </a:p>
        </p:txBody>
      </p:sp>
      <p:sp>
        <p:nvSpPr>
          <p:cNvPr id="2" name="Slide Number Placeholder 1"/>
          <p:cNvSpPr>
            <a:spLocks noGrp="1"/>
          </p:cNvSpPr>
          <p:nvPr>
            <p:ph type="sldNum" sz="quarter" idx="4294967295"/>
          </p:nvPr>
        </p:nvSpPr>
        <p:spPr>
          <a:xfrm>
            <a:off x="10058400" y="4824413"/>
            <a:ext cx="2133600" cy="273050"/>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Intel Cle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pPr/>
              <a:t>15</a:t>
            </a:fld>
            <a:endParaRPr lang="en-US" dirty="0"/>
          </a:p>
        </p:txBody>
      </p:sp>
    </p:spTree>
    <p:extLst>
      <p:ext uri="{BB962C8B-B14F-4D97-AF65-F5344CB8AC3E}">
        <p14:creationId xmlns:p14="http://schemas.microsoft.com/office/powerpoint/2010/main" val="2252549083"/>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Data Identifier requirements:</a:t>
            </a:r>
          </a:p>
          <a:p>
            <a:pPr lvl="1"/>
            <a:r>
              <a:rPr lang="en-US" dirty="0"/>
              <a:t>Every data must be tracked via UIDs:</a:t>
            </a:r>
          </a:p>
          <a:p>
            <a:pPr lvl="2"/>
            <a:r>
              <a:rPr lang="en-US" dirty="0"/>
              <a:t>Major, Minor, Size </a:t>
            </a:r>
          </a:p>
          <a:p>
            <a:pPr lvl="1"/>
            <a:r>
              <a:rPr lang="en-US" dirty="0"/>
              <a:t>When new structures are added to Telemetry, it requires new assignment. </a:t>
            </a:r>
          </a:p>
          <a:p>
            <a:pPr lvl="1"/>
            <a:r>
              <a:rPr lang="en-US" dirty="0"/>
              <a:t>UIDs are not reusable ( agnostic to retiring structures)</a:t>
            </a:r>
          </a:p>
        </p:txBody>
      </p:sp>
      <p:sp>
        <p:nvSpPr>
          <p:cNvPr id="2" name="Title 1"/>
          <p:cNvSpPr>
            <a:spLocks noGrp="1"/>
          </p:cNvSpPr>
          <p:nvPr>
            <p:ph type="title"/>
          </p:nvPr>
        </p:nvSpPr>
        <p:spPr/>
        <p:txBody>
          <a:bodyPr/>
          <a:lstStyle/>
          <a:p>
            <a:r>
              <a:rPr lang="en-US" dirty="0"/>
              <a:t>Data Control - Identifier and Tracking</a:t>
            </a:r>
          </a:p>
        </p:txBody>
      </p:sp>
      <p:graphicFrame>
        <p:nvGraphicFramePr>
          <p:cNvPr id="8" name="Table 7"/>
          <p:cNvGraphicFramePr>
            <a:graphicFrameLocks noGrp="1"/>
          </p:cNvGraphicFramePr>
          <p:nvPr>
            <p:extLst>
              <p:ext uri="{D42A27DB-BD31-4B8C-83A1-F6EECF244321}">
                <p14:modId xmlns:p14="http://schemas.microsoft.com/office/powerpoint/2010/main" val="1996130357"/>
              </p:ext>
            </p:extLst>
          </p:nvPr>
        </p:nvGraphicFramePr>
        <p:xfrm>
          <a:off x="173259" y="5028342"/>
          <a:ext cx="11841250" cy="466725"/>
        </p:xfrm>
        <a:graphic>
          <a:graphicData uri="http://schemas.openxmlformats.org/drawingml/2006/table">
            <a:tbl>
              <a:tblPr firstRow="1" bandRow="1">
                <a:tableStyleId>{5C22544A-7EE6-4342-B048-85BDC9FD1C3A}</a:tableStyleId>
              </a:tblPr>
              <a:tblGrid>
                <a:gridCol w="937375">
                  <a:extLst>
                    <a:ext uri="{9D8B030D-6E8A-4147-A177-3AD203B41FA5}">
                      <a16:colId xmlns:a16="http://schemas.microsoft.com/office/drawing/2014/main" val="20000"/>
                    </a:ext>
                  </a:extLst>
                </a:gridCol>
                <a:gridCol w="1430875">
                  <a:extLst>
                    <a:ext uri="{9D8B030D-6E8A-4147-A177-3AD203B41FA5}">
                      <a16:colId xmlns:a16="http://schemas.microsoft.com/office/drawing/2014/main" val="20001"/>
                    </a:ext>
                  </a:extLst>
                </a:gridCol>
                <a:gridCol w="1184125">
                  <a:extLst>
                    <a:ext uri="{9D8B030D-6E8A-4147-A177-3AD203B41FA5}">
                      <a16:colId xmlns:a16="http://schemas.microsoft.com/office/drawing/2014/main" val="20002"/>
                    </a:ext>
                  </a:extLst>
                </a:gridCol>
                <a:gridCol w="1184125">
                  <a:extLst>
                    <a:ext uri="{9D8B030D-6E8A-4147-A177-3AD203B41FA5}">
                      <a16:colId xmlns:a16="http://schemas.microsoft.com/office/drawing/2014/main" val="20003"/>
                    </a:ext>
                  </a:extLst>
                </a:gridCol>
                <a:gridCol w="1184125">
                  <a:extLst>
                    <a:ext uri="{9D8B030D-6E8A-4147-A177-3AD203B41FA5}">
                      <a16:colId xmlns:a16="http://schemas.microsoft.com/office/drawing/2014/main" val="20004"/>
                    </a:ext>
                  </a:extLst>
                </a:gridCol>
                <a:gridCol w="1184125">
                  <a:extLst>
                    <a:ext uri="{9D8B030D-6E8A-4147-A177-3AD203B41FA5}">
                      <a16:colId xmlns:a16="http://schemas.microsoft.com/office/drawing/2014/main" val="20005"/>
                    </a:ext>
                  </a:extLst>
                </a:gridCol>
                <a:gridCol w="1763552">
                  <a:extLst>
                    <a:ext uri="{9D8B030D-6E8A-4147-A177-3AD203B41FA5}">
                      <a16:colId xmlns:a16="http://schemas.microsoft.com/office/drawing/2014/main" val="20006"/>
                    </a:ext>
                  </a:extLst>
                </a:gridCol>
                <a:gridCol w="850071">
                  <a:extLst>
                    <a:ext uri="{9D8B030D-6E8A-4147-A177-3AD203B41FA5}">
                      <a16:colId xmlns:a16="http://schemas.microsoft.com/office/drawing/2014/main" val="20007"/>
                    </a:ext>
                  </a:extLst>
                </a:gridCol>
                <a:gridCol w="873045">
                  <a:extLst>
                    <a:ext uri="{9D8B030D-6E8A-4147-A177-3AD203B41FA5}">
                      <a16:colId xmlns:a16="http://schemas.microsoft.com/office/drawing/2014/main" val="20008"/>
                    </a:ext>
                  </a:extLst>
                </a:gridCol>
                <a:gridCol w="1249832">
                  <a:extLst>
                    <a:ext uri="{9D8B030D-6E8A-4147-A177-3AD203B41FA5}">
                      <a16:colId xmlns:a16="http://schemas.microsoft.com/office/drawing/2014/main" val="20009"/>
                    </a:ext>
                  </a:extLst>
                </a:gridCol>
              </a:tblGrid>
              <a:tr h="456565">
                <a:tc>
                  <a:txBody>
                    <a:bodyPr/>
                    <a:lstStyle/>
                    <a:p>
                      <a:pPr algn="ctr" fontAlgn="ctr"/>
                      <a:r>
                        <a:rPr lang="en-US" sz="1500" b="1" i="0" u="none" strike="noStrike" dirty="0">
                          <a:solidFill>
                            <a:schemeClr val="bg1"/>
                          </a:solidFill>
                          <a:effectLst/>
                          <a:latin typeface="+mn-lt"/>
                        </a:rPr>
                        <a:t>Data Area</a:t>
                      </a:r>
                    </a:p>
                  </a:txBody>
                  <a:tcPr marL="9525" marR="9525" marT="9525" marB="0" anchor="ctr"/>
                </a:tc>
                <a:tc>
                  <a:txBody>
                    <a:bodyPr/>
                    <a:lstStyle/>
                    <a:p>
                      <a:pPr algn="ctr" fontAlgn="ctr"/>
                      <a:r>
                        <a:rPr lang="en-US" sz="1500" b="1" i="0" u="none" strike="noStrike" dirty="0">
                          <a:solidFill>
                            <a:schemeClr val="bg1"/>
                          </a:solidFill>
                          <a:effectLst/>
                          <a:latin typeface="+mn-lt"/>
                        </a:rPr>
                        <a:t>Structure Duplication</a:t>
                      </a:r>
                    </a:p>
                  </a:txBody>
                  <a:tcPr marL="9525" marR="9525" marT="9525" marB="0" anchor="ctr"/>
                </a:tc>
                <a:tc>
                  <a:txBody>
                    <a:bodyPr/>
                    <a:lstStyle/>
                    <a:p>
                      <a:pPr algn="ctr" fontAlgn="ctr"/>
                      <a:r>
                        <a:rPr lang="en-US" sz="1500" b="1" i="0" u="none" strike="noStrike" dirty="0">
                          <a:solidFill>
                            <a:schemeClr val="bg1"/>
                          </a:solidFill>
                          <a:effectLst/>
                          <a:latin typeface="+mn-lt"/>
                        </a:rPr>
                        <a:t>Data Object Group</a:t>
                      </a:r>
                    </a:p>
                  </a:txBody>
                  <a:tcPr marL="9525" marR="9525" marT="9525" marB="0" anchor="ctr"/>
                </a:tc>
                <a:tc>
                  <a:txBody>
                    <a:bodyPr/>
                    <a:lstStyle/>
                    <a:p>
                      <a:pPr algn="ctr" fontAlgn="ctr"/>
                      <a:r>
                        <a:rPr lang="en-US" sz="1500" b="1" i="0" u="none" strike="noStrike" dirty="0">
                          <a:solidFill>
                            <a:schemeClr val="bg1"/>
                          </a:solidFill>
                          <a:effectLst/>
                          <a:latin typeface="+mn-lt"/>
                        </a:rPr>
                        <a:t>Global Name</a:t>
                      </a:r>
                    </a:p>
                  </a:txBody>
                  <a:tcPr marL="9525" marR="9525" marT="9525" marB="0" anchor="ctr"/>
                </a:tc>
                <a:tc>
                  <a:txBody>
                    <a:bodyPr/>
                    <a:lstStyle/>
                    <a:p>
                      <a:pPr algn="ctr" fontAlgn="ctr"/>
                      <a:r>
                        <a:rPr lang="en-US" sz="1500" b="1" i="0" u="none" strike="noStrike" dirty="0">
                          <a:solidFill>
                            <a:schemeClr val="bg1"/>
                          </a:solidFill>
                          <a:effectLst/>
                          <a:latin typeface="+mn-lt"/>
                        </a:rPr>
                        <a:t>Size (Hex)</a:t>
                      </a:r>
                    </a:p>
                  </a:txBody>
                  <a:tcPr marL="9525" marR="9525" marT="9525" marB="0" anchor="ctr"/>
                </a:tc>
                <a:tc>
                  <a:txBody>
                    <a:bodyPr/>
                    <a:lstStyle/>
                    <a:p>
                      <a:pPr algn="ctr" fontAlgn="ctr"/>
                      <a:r>
                        <a:rPr lang="en-US" sz="1500" b="1" i="0" u="none" strike="noStrike" dirty="0">
                          <a:solidFill>
                            <a:schemeClr val="bg1"/>
                          </a:solidFill>
                          <a:effectLst/>
                          <a:latin typeface="+mn-lt"/>
                        </a:rPr>
                        <a:t>Within Assert</a:t>
                      </a:r>
                    </a:p>
                  </a:txBody>
                  <a:tcPr marL="9525" marR="9525" marT="9525" marB="0" anchor="ctr"/>
                </a:tc>
                <a:tc>
                  <a:txBody>
                    <a:bodyPr/>
                    <a:lstStyle/>
                    <a:p>
                      <a:pPr algn="ctr" fontAlgn="ctr"/>
                      <a:r>
                        <a:rPr lang="en-US" sz="1500" b="1" i="0" u="none" strike="noStrike" dirty="0">
                          <a:solidFill>
                            <a:schemeClr val="bg1"/>
                          </a:solidFill>
                          <a:effectLst/>
                          <a:latin typeface="+mn-lt"/>
                        </a:rPr>
                        <a:t>Product, [Sub-Builds]</a:t>
                      </a:r>
                    </a:p>
                  </a:txBody>
                  <a:tcPr marL="9525" marR="9525" marT="9525" marB="0" anchor="ctr"/>
                </a:tc>
                <a:tc>
                  <a:txBody>
                    <a:bodyPr/>
                    <a:lstStyle/>
                    <a:p>
                      <a:pPr algn="ctr" fontAlgn="ctr"/>
                      <a:r>
                        <a:rPr lang="en-US" sz="1500" b="1" i="0" u="none" strike="noStrike" dirty="0">
                          <a:solidFill>
                            <a:schemeClr val="bg1"/>
                          </a:solidFill>
                          <a:effectLst/>
                          <a:latin typeface="+mn-lt"/>
                        </a:rPr>
                        <a:t>Domain</a:t>
                      </a:r>
                    </a:p>
                  </a:txBody>
                  <a:tcPr marL="9525" marR="9525" marT="9525" marB="0" anchor="ctr"/>
                </a:tc>
                <a:tc>
                  <a:txBody>
                    <a:bodyPr/>
                    <a:lstStyle/>
                    <a:p>
                      <a:pPr algn="ctr"/>
                      <a:r>
                        <a:rPr lang="en-US" sz="1500" dirty="0">
                          <a:solidFill>
                            <a:schemeClr val="bg1"/>
                          </a:solidFill>
                          <a:latin typeface="+mn-lt"/>
                        </a:rPr>
                        <a:t>Owner</a:t>
                      </a:r>
                    </a:p>
                  </a:txBody>
                  <a:tcPr anchor="ctr"/>
                </a:tc>
                <a:tc>
                  <a:txBody>
                    <a:bodyPr/>
                    <a:lstStyle/>
                    <a:p>
                      <a:pPr algn="ctr"/>
                      <a:r>
                        <a:rPr lang="en-US" sz="1500" dirty="0">
                          <a:solidFill>
                            <a:srgbClr val="FF0000"/>
                          </a:solidFill>
                          <a:latin typeface="+mn-lt"/>
                        </a:rPr>
                        <a:t>Description</a:t>
                      </a:r>
                    </a:p>
                  </a:txBody>
                  <a:tcPr anchor="ct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573166364"/>
              </p:ext>
            </p:extLst>
          </p:nvPr>
        </p:nvGraphicFramePr>
        <p:xfrm>
          <a:off x="453293" y="4465297"/>
          <a:ext cx="11238156" cy="466725"/>
        </p:xfrm>
        <a:graphic>
          <a:graphicData uri="http://schemas.openxmlformats.org/drawingml/2006/table">
            <a:tbl>
              <a:tblPr firstRow="1" bandRow="1">
                <a:tableStyleId>{5C22544A-7EE6-4342-B048-85BDC9FD1C3A}</a:tableStyleId>
              </a:tblPr>
              <a:tblGrid>
                <a:gridCol w="1248684">
                  <a:extLst>
                    <a:ext uri="{9D8B030D-6E8A-4147-A177-3AD203B41FA5}">
                      <a16:colId xmlns:a16="http://schemas.microsoft.com/office/drawing/2014/main" val="20000"/>
                    </a:ext>
                  </a:extLst>
                </a:gridCol>
                <a:gridCol w="1248684">
                  <a:extLst>
                    <a:ext uri="{9D8B030D-6E8A-4147-A177-3AD203B41FA5}">
                      <a16:colId xmlns:a16="http://schemas.microsoft.com/office/drawing/2014/main" val="20001"/>
                    </a:ext>
                  </a:extLst>
                </a:gridCol>
                <a:gridCol w="1909683">
                  <a:extLst>
                    <a:ext uri="{9D8B030D-6E8A-4147-A177-3AD203B41FA5}">
                      <a16:colId xmlns:a16="http://schemas.microsoft.com/office/drawing/2014/main" val="20002"/>
                    </a:ext>
                  </a:extLst>
                </a:gridCol>
                <a:gridCol w="981636">
                  <a:extLst>
                    <a:ext uri="{9D8B030D-6E8A-4147-A177-3AD203B41FA5}">
                      <a16:colId xmlns:a16="http://schemas.microsoft.com/office/drawing/2014/main" val="20003"/>
                    </a:ext>
                  </a:extLst>
                </a:gridCol>
                <a:gridCol w="854733">
                  <a:extLst>
                    <a:ext uri="{9D8B030D-6E8A-4147-A177-3AD203B41FA5}">
                      <a16:colId xmlns:a16="http://schemas.microsoft.com/office/drawing/2014/main" val="20004"/>
                    </a:ext>
                  </a:extLst>
                </a:gridCol>
                <a:gridCol w="1248684">
                  <a:extLst>
                    <a:ext uri="{9D8B030D-6E8A-4147-A177-3AD203B41FA5}">
                      <a16:colId xmlns:a16="http://schemas.microsoft.com/office/drawing/2014/main" val="20005"/>
                    </a:ext>
                  </a:extLst>
                </a:gridCol>
                <a:gridCol w="1248684">
                  <a:extLst>
                    <a:ext uri="{9D8B030D-6E8A-4147-A177-3AD203B41FA5}">
                      <a16:colId xmlns:a16="http://schemas.microsoft.com/office/drawing/2014/main" val="20006"/>
                    </a:ext>
                  </a:extLst>
                </a:gridCol>
                <a:gridCol w="1248684">
                  <a:extLst>
                    <a:ext uri="{9D8B030D-6E8A-4147-A177-3AD203B41FA5}">
                      <a16:colId xmlns:a16="http://schemas.microsoft.com/office/drawing/2014/main" val="20007"/>
                    </a:ext>
                  </a:extLst>
                </a:gridCol>
                <a:gridCol w="1248684">
                  <a:extLst>
                    <a:ext uri="{9D8B030D-6E8A-4147-A177-3AD203B41FA5}">
                      <a16:colId xmlns:a16="http://schemas.microsoft.com/office/drawing/2014/main" val="20008"/>
                    </a:ext>
                  </a:extLst>
                </a:gridCol>
              </a:tblGrid>
              <a:tr h="456565">
                <a:tc>
                  <a:txBody>
                    <a:bodyPr/>
                    <a:lstStyle/>
                    <a:p>
                      <a:pPr algn="ctr" fontAlgn="ctr"/>
                      <a:r>
                        <a:rPr lang="en-US" sz="1500" b="1" i="0" u="none" strike="noStrike" dirty="0">
                          <a:solidFill>
                            <a:srgbClr val="FF0000"/>
                          </a:solidFill>
                          <a:effectLst/>
                          <a:latin typeface="+mn-lt"/>
                        </a:rPr>
                        <a:t>Unique Identifier</a:t>
                      </a:r>
                    </a:p>
                  </a:txBody>
                  <a:tcPr marL="9525" marR="9525" marT="9525" marB="0" anchor="ctr"/>
                </a:tc>
                <a:tc>
                  <a:txBody>
                    <a:bodyPr/>
                    <a:lstStyle/>
                    <a:p>
                      <a:pPr algn="ctr" fontAlgn="ctr"/>
                      <a:r>
                        <a:rPr lang="en-US" sz="1500" b="1" i="0" u="none" strike="noStrike" dirty="0">
                          <a:solidFill>
                            <a:schemeClr val="bg1"/>
                          </a:solidFill>
                          <a:effectLst/>
                          <a:latin typeface="+mn-lt"/>
                        </a:rPr>
                        <a:t> Telemetry Version </a:t>
                      </a:r>
                    </a:p>
                  </a:txBody>
                  <a:tcPr marL="9525" marR="9525" marT="9525" marB="0" anchor="ctr"/>
                </a:tc>
                <a:tc>
                  <a:txBody>
                    <a:bodyPr/>
                    <a:lstStyle/>
                    <a:p>
                      <a:pPr algn="ctr" fontAlgn="ctr"/>
                      <a:r>
                        <a:rPr lang="en-US" sz="1500" b="1" i="0" u="none" strike="noStrike" dirty="0">
                          <a:solidFill>
                            <a:schemeClr val="bg1"/>
                          </a:solidFill>
                          <a:effectLst/>
                          <a:latin typeface="+mn-lt"/>
                        </a:rPr>
                        <a:t>  </a:t>
                      </a:r>
                      <a:r>
                        <a:rPr lang="en-US" sz="1500" b="1" i="0" u="none" strike="noStrike" dirty="0" err="1">
                          <a:solidFill>
                            <a:schemeClr val="bg1"/>
                          </a:solidFill>
                          <a:effectLst/>
                          <a:latin typeface="+mn-lt"/>
                        </a:rPr>
                        <a:t>Autoparsable</a:t>
                      </a:r>
                      <a:r>
                        <a:rPr lang="en-US" sz="1500" b="1" i="0" u="none" strike="noStrike" dirty="0">
                          <a:solidFill>
                            <a:schemeClr val="bg1"/>
                          </a:solidFill>
                          <a:effectLst/>
                          <a:latin typeface="+mn-lt"/>
                        </a:rPr>
                        <a:t> in Product, [Sub-Builds]</a:t>
                      </a:r>
                    </a:p>
                  </a:txBody>
                  <a:tcPr marL="9525" marR="9525" marT="9525" marB="0" anchor="ctr"/>
                </a:tc>
                <a:tc>
                  <a:txBody>
                    <a:bodyPr/>
                    <a:lstStyle/>
                    <a:p>
                      <a:pPr algn="ctr" fontAlgn="ctr"/>
                      <a:r>
                        <a:rPr lang="en-US" sz="1500" b="1" i="0" u="none" strike="noStrike" dirty="0">
                          <a:solidFill>
                            <a:schemeClr val="bg1"/>
                          </a:solidFill>
                          <a:effectLst/>
                          <a:latin typeface="+mn-lt"/>
                        </a:rPr>
                        <a:t>Major</a:t>
                      </a:r>
                    </a:p>
                  </a:txBody>
                  <a:tcPr marL="9525" marR="9525" marT="9525" marB="0" anchor="ctr"/>
                </a:tc>
                <a:tc>
                  <a:txBody>
                    <a:bodyPr/>
                    <a:lstStyle/>
                    <a:p>
                      <a:pPr algn="ctr" fontAlgn="ctr"/>
                      <a:r>
                        <a:rPr lang="en-US" sz="1500" b="1" i="0" u="none" strike="noStrike" dirty="0">
                          <a:solidFill>
                            <a:schemeClr val="bg1"/>
                          </a:solidFill>
                          <a:effectLst/>
                          <a:latin typeface="+mn-lt"/>
                        </a:rPr>
                        <a:t>Minor</a:t>
                      </a:r>
                    </a:p>
                  </a:txBody>
                  <a:tcPr marL="9525" marR="9525" marT="9525" marB="0" anchor="ctr"/>
                </a:tc>
                <a:tc>
                  <a:txBody>
                    <a:bodyPr/>
                    <a:lstStyle/>
                    <a:p>
                      <a:pPr algn="ctr" fontAlgn="ctr"/>
                      <a:r>
                        <a:rPr lang="en-US" sz="1500" b="1" i="0" u="none" strike="noStrike" dirty="0">
                          <a:solidFill>
                            <a:schemeClr val="bg1"/>
                          </a:solidFill>
                          <a:effectLst/>
                          <a:latin typeface="+mn-lt"/>
                        </a:rPr>
                        <a:t>Persistence</a:t>
                      </a:r>
                    </a:p>
                  </a:txBody>
                  <a:tcPr marL="9525" marR="9525" marT="9525" marB="0" anchor="ctr"/>
                </a:tc>
                <a:tc>
                  <a:txBody>
                    <a:bodyPr/>
                    <a:lstStyle/>
                    <a:p>
                      <a:pPr algn="ctr" fontAlgn="ctr"/>
                      <a:r>
                        <a:rPr lang="en-US" sz="1500" b="1" i="0" u="none" strike="noStrike" dirty="0">
                          <a:solidFill>
                            <a:schemeClr val="bg1"/>
                          </a:solidFill>
                          <a:effectLst/>
                          <a:latin typeface="+mn-lt"/>
                        </a:rPr>
                        <a:t>Dependency</a:t>
                      </a:r>
                    </a:p>
                  </a:txBody>
                  <a:tcPr marL="9525" marR="9525" marT="9525" marB="0" anchor="ctr"/>
                </a:tc>
                <a:tc>
                  <a:txBody>
                    <a:bodyPr/>
                    <a:lstStyle/>
                    <a:p>
                      <a:pPr algn="ctr" fontAlgn="ctr"/>
                      <a:r>
                        <a:rPr lang="en-US" sz="1500" b="1" i="0" u="none" strike="noStrike" dirty="0">
                          <a:solidFill>
                            <a:srgbClr val="FF0000"/>
                          </a:solidFill>
                          <a:effectLst/>
                          <a:latin typeface="+mn-lt"/>
                        </a:rPr>
                        <a:t>Security Classification</a:t>
                      </a:r>
                    </a:p>
                  </a:txBody>
                  <a:tcPr marL="9525" marR="9525" marT="9525" marB="0" anchor="ctr"/>
                </a:tc>
                <a:tc>
                  <a:txBody>
                    <a:bodyPr/>
                    <a:lstStyle/>
                    <a:p>
                      <a:pPr algn="ctr" fontAlgn="ctr"/>
                      <a:r>
                        <a:rPr lang="en-US" sz="1500" b="1" i="0" u="none" strike="noStrike" dirty="0">
                          <a:solidFill>
                            <a:schemeClr val="bg1"/>
                          </a:solidFill>
                          <a:effectLst/>
                          <a:latin typeface="+mn-lt"/>
                        </a:rPr>
                        <a:t>Byte Size (Decimal)</a:t>
                      </a:r>
                    </a:p>
                  </a:txBody>
                  <a:tcPr marL="9525" marR="9525" marT="9525" marB="0" anchor="ctr"/>
                </a:tc>
                <a:extLst>
                  <a:ext uri="{0D108BD9-81ED-4DB2-BD59-A6C34878D82A}">
                    <a16:rowId xmlns:a16="http://schemas.microsoft.com/office/drawing/2014/main" val="10000"/>
                  </a:ext>
                </a:extLst>
              </a:tr>
            </a:tbl>
          </a:graphicData>
        </a:graphic>
      </p:graphicFrame>
      <p:sp>
        <p:nvSpPr>
          <p:cNvPr id="10" name="Oval 9"/>
          <p:cNvSpPr/>
          <p:nvPr/>
        </p:nvSpPr>
        <p:spPr>
          <a:xfrm>
            <a:off x="9191255" y="4346771"/>
            <a:ext cx="1313712" cy="693617"/>
          </a:xfrm>
          <a:prstGeom prst="ellipse">
            <a:avLst/>
          </a:prstGeom>
          <a:noFill/>
          <a:ln w="12700">
            <a:solidFill>
              <a:srgbClr val="003C7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Oval 10"/>
          <p:cNvSpPr/>
          <p:nvPr/>
        </p:nvSpPr>
        <p:spPr>
          <a:xfrm>
            <a:off x="453292" y="4313910"/>
            <a:ext cx="1313712" cy="693617"/>
          </a:xfrm>
          <a:prstGeom prst="ellipse">
            <a:avLst/>
          </a:prstGeom>
          <a:noFill/>
          <a:ln w="12700">
            <a:solidFill>
              <a:srgbClr val="003C7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Content Placeholder 5"/>
          <p:cNvSpPr txBox="1">
            <a:spLocks/>
          </p:cNvSpPr>
          <p:nvPr/>
        </p:nvSpPr>
        <p:spPr>
          <a:xfrm>
            <a:off x="342358" y="3885238"/>
            <a:ext cx="6866269" cy="417639"/>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133" dirty="0"/>
              <a:t>Metadata tracked for every data identifier:</a:t>
            </a:r>
          </a:p>
        </p:txBody>
      </p:sp>
      <p:sp>
        <p:nvSpPr>
          <p:cNvPr id="13" name="Oval 12"/>
          <p:cNvSpPr/>
          <p:nvPr/>
        </p:nvSpPr>
        <p:spPr>
          <a:xfrm>
            <a:off x="10785855" y="4921863"/>
            <a:ext cx="1313712" cy="693617"/>
          </a:xfrm>
          <a:prstGeom prst="ellipse">
            <a:avLst/>
          </a:prstGeom>
          <a:noFill/>
          <a:ln w="12700">
            <a:solidFill>
              <a:srgbClr val="003C7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Content Placeholder 5"/>
          <p:cNvSpPr txBox="1">
            <a:spLocks/>
          </p:cNvSpPr>
          <p:nvPr/>
        </p:nvSpPr>
        <p:spPr>
          <a:xfrm>
            <a:off x="-1" y="5615481"/>
            <a:ext cx="12183853" cy="441104"/>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133" dirty="0"/>
              <a:t>Data Security Audit Process: </a:t>
            </a:r>
            <a:r>
              <a:rPr lang="en-US" dirty="0">
                <a:solidFill>
                  <a:srgbClr val="003C71"/>
                </a:solidFill>
              </a:rPr>
              <a:t>Ensures that secure content embedded in the drive can’t escape (POC: Joe Tarango)  </a:t>
            </a:r>
          </a:p>
        </p:txBody>
      </p:sp>
      <p:pic>
        <p:nvPicPr>
          <p:cNvPr id="21" name="Content Placeholder 20">
            <a:extLst>
              <a:ext uri="{FF2B5EF4-FFF2-40B4-BE49-F238E27FC236}">
                <a16:creationId xmlns:a16="http://schemas.microsoft.com/office/drawing/2014/main" id="{FE3996DB-A65A-47AB-911B-C42FCCB3EC73}"/>
              </a:ext>
            </a:extLst>
          </p:cNvPr>
          <p:cNvPicPr>
            <a:picLocks noGrp="1" noChangeAspect="1"/>
          </p:cNvPicPr>
          <p:nvPr>
            <p:ph idx="13"/>
          </p:nvPr>
        </p:nvPicPr>
        <p:blipFill>
          <a:blip r:embed="rId3"/>
          <a:stretch>
            <a:fillRect/>
          </a:stretch>
        </p:blipFill>
        <p:spPr>
          <a:xfrm>
            <a:off x="500551" y="925676"/>
            <a:ext cx="5486400" cy="2900299"/>
          </a:xfrm>
          <a:prstGeom prst="rect">
            <a:avLst/>
          </a:prstGeom>
        </p:spPr>
      </p:pic>
    </p:spTree>
    <p:extLst>
      <p:ext uri="{BB962C8B-B14F-4D97-AF65-F5344CB8AC3E}">
        <p14:creationId xmlns:p14="http://schemas.microsoft.com/office/powerpoint/2010/main" val="385194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4DB1630-B34D-466E-9956-2577A7ED63D4}"/>
              </a:ext>
            </a:extLst>
          </p:cNvPr>
          <p:cNvSpPr>
            <a:spLocks noGrp="1"/>
          </p:cNvSpPr>
          <p:nvPr>
            <p:ph idx="1"/>
          </p:nvPr>
        </p:nvSpPr>
        <p:spPr/>
        <p:txBody>
          <a:bodyPr/>
          <a:lstStyle/>
          <a:p>
            <a:pPr marL="0" indent="0">
              <a:buNone/>
            </a:pPr>
            <a:r>
              <a:rPr lang="en-US" dirty="0"/>
              <a:t>Goals: </a:t>
            </a:r>
          </a:p>
          <a:p>
            <a:r>
              <a:rPr lang="en-US" dirty="0"/>
              <a:t>Reduce Erroneous Maintenance, Record Meta Data</a:t>
            </a:r>
          </a:p>
          <a:p>
            <a:r>
              <a:rPr lang="en-US" dirty="0"/>
              <a:t>Simple, Centralized Command Line Interface for Creation of New UIDs</a:t>
            </a:r>
          </a:p>
          <a:p>
            <a:pPr lvl="1"/>
            <a:r>
              <a:rPr lang="en-US" dirty="0"/>
              <a:t>Ensures Compatibility across Different Code Repos</a:t>
            </a:r>
          </a:p>
          <a:p>
            <a:pPr lvl="1"/>
            <a:r>
              <a:rPr lang="en-US" dirty="0"/>
              <a:t>Validates Input Types</a:t>
            </a:r>
          </a:p>
          <a:p>
            <a:pPr lvl="1"/>
            <a:r>
              <a:rPr lang="en-US" dirty="0"/>
              <a:t>Ensures no Duplicate UIDs Occur</a:t>
            </a:r>
          </a:p>
          <a:p>
            <a:pPr lvl="1"/>
            <a:r>
              <a:rPr lang="en-US" dirty="0"/>
              <a:t>Assigns Owners to Structures</a:t>
            </a:r>
          </a:p>
        </p:txBody>
      </p:sp>
      <p:sp>
        <p:nvSpPr>
          <p:cNvPr id="2" name="Title 1"/>
          <p:cNvSpPr>
            <a:spLocks noGrp="1"/>
          </p:cNvSpPr>
          <p:nvPr>
            <p:ph type="title"/>
          </p:nvPr>
        </p:nvSpPr>
        <p:spPr/>
        <p:txBody>
          <a:bodyPr/>
          <a:lstStyle/>
          <a:p>
            <a:r>
              <a:rPr lang="en-US" dirty="0"/>
              <a:t>Data Control Management Methodology</a:t>
            </a:r>
          </a:p>
        </p:txBody>
      </p:sp>
      <p:pic>
        <p:nvPicPr>
          <p:cNvPr id="14" name="Content Placeholder 13">
            <a:extLst>
              <a:ext uri="{FF2B5EF4-FFF2-40B4-BE49-F238E27FC236}">
                <a16:creationId xmlns:a16="http://schemas.microsoft.com/office/drawing/2014/main" id="{FBB54146-A8A9-4631-A929-009C1E2EA931}"/>
              </a:ext>
            </a:extLst>
          </p:cNvPr>
          <p:cNvPicPr>
            <a:picLocks noGrp="1" noChangeAspect="1"/>
          </p:cNvPicPr>
          <p:nvPr>
            <p:ph idx="13"/>
          </p:nvPr>
        </p:nvPicPr>
        <p:blipFill>
          <a:blip r:embed="rId3"/>
          <a:stretch>
            <a:fillRect/>
          </a:stretch>
        </p:blipFill>
        <p:spPr>
          <a:xfrm>
            <a:off x="666750" y="1613694"/>
            <a:ext cx="5372100" cy="3676650"/>
          </a:xfrm>
          <a:prstGeom prst="rect">
            <a:avLst/>
          </a:prstGeom>
        </p:spPr>
      </p:pic>
    </p:spTree>
    <p:extLst>
      <p:ext uri="{BB962C8B-B14F-4D97-AF65-F5344CB8AC3E}">
        <p14:creationId xmlns:p14="http://schemas.microsoft.com/office/powerpoint/2010/main" val="37708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A5176-8038-4F89-9B20-D235475E8BF6}"/>
              </a:ext>
            </a:extLst>
          </p:cNvPr>
          <p:cNvSpPr>
            <a:spLocks noGrp="1"/>
          </p:cNvSpPr>
          <p:nvPr>
            <p:ph type="ctrTitle" sz="quarter"/>
          </p:nvPr>
        </p:nvSpPr>
        <p:spPr/>
        <p:txBody>
          <a:bodyPr/>
          <a:lstStyle/>
          <a:p>
            <a:r>
              <a:rPr lang="en-US" dirty="0"/>
              <a:t>Novel Data Consuming Effort</a:t>
            </a:r>
            <a:br>
              <a:rPr lang="en-US" dirty="0"/>
            </a:br>
            <a:r>
              <a:rPr lang="en-US" sz="2800" dirty="0"/>
              <a:t>Automating Decoders for Additional Content</a:t>
            </a:r>
            <a:endParaRPr lang="en-US" dirty="0"/>
          </a:p>
        </p:txBody>
      </p:sp>
    </p:spTree>
    <p:extLst>
      <p:ext uri="{BB962C8B-B14F-4D97-AF65-F5344CB8AC3E}">
        <p14:creationId xmlns:p14="http://schemas.microsoft.com/office/powerpoint/2010/main" val="3660605366"/>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Innovative Cross Language Compiler</a:t>
            </a:r>
          </a:p>
        </p:txBody>
      </p:sp>
      <p:pic>
        <p:nvPicPr>
          <p:cNvPr id="6" name="Content Placeholder 5">
            <a:extLst>
              <a:ext uri="{FF2B5EF4-FFF2-40B4-BE49-F238E27FC236}">
                <a16:creationId xmlns:a16="http://schemas.microsoft.com/office/drawing/2014/main" id="{C2B73C2B-7F04-476B-AEB2-50F90E616B01}"/>
              </a:ext>
            </a:extLst>
          </p:cNvPr>
          <p:cNvPicPr>
            <a:picLocks noGrp="1" noChangeAspect="1"/>
          </p:cNvPicPr>
          <p:nvPr>
            <p:ph sz="half" idx="4294967295"/>
          </p:nvPr>
        </p:nvPicPr>
        <p:blipFill>
          <a:blip r:embed="rId3"/>
          <a:stretch>
            <a:fillRect/>
          </a:stretch>
        </p:blipFill>
        <p:spPr>
          <a:xfrm>
            <a:off x="6370575" y="1716929"/>
            <a:ext cx="4916929" cy="3876739"/>
          </a:xfrm>
        </p:spPr>
      </p:pic>
      <p:sp>
        <p:nvSpPr>
          <p:cNvPr id="3" name="TextBox 2"/>
          <p:cNvSpPr txBox="1"/>
          <p:nvPr/>
        </p:nvSpPr>
        <p:spPr>
          <a:xfrm>
            <a:off x="494030" y="892263"/>
            <a:ext cx="4717693" cy="369332"/>
          </a:xfrm>
          <a:prstGeom prst="rect">
            <a:avLst/>
          </a:prstGeom>
          <a:noFill/>
        </p:spPr>
        <p:txBody>
          <a:bodyPr wrap="square" rtlCol="0">
            <a:spAutoFit/>
          </a:bodyPr>
          <a:lstStyle/>
          <a:p>
            <a:r>
              <a:rPr lang="en-US" b="1" dirty="0"/>
              <a:t>Data Transformation from C to Python C-Type</a:t>
            </a:r>
          </a:p>
        </p:txBody>
      </p:sp>
      <p:sp>
        <p:nvSpPr>
          <p:cNvPr id="7" name="TextBox 6"/>
          <p:cNvSpPr txBox="1"/>
          <p:nvPr/>
        </p:nvSpPr>
        <p:spPr>
          <a:xfrm>
            <a:off x="6089650" y="887455"/>
            <a:ext cx="5284902" cy="369332"/>
          </a:xfrm>
          <a:prstGeom prst="rect">
            <a:avLst/>
          </a:prstGeom>
          <a:noFill/>
        </p:spPr>
        <p:txBody>
          <a:bodyPr wrap="square" rtlCol="0">
            <a:spAutoFit/>
          </a:bodyPr>
          <a:lstStyle/>
          <a:p>
            <a:r>
              <a:rPr lang="en-US" b="1" dirty="0"/>
              <a:t>C/C++ to Python Cross Language Compiler Flow</a:t>
            </a:r>
          </a:p>
        </p:txBody>
      </p:sp>
      <p:pic>
        <p:nvPicPr>
          <p:cNvPr id="11" name="Picture 10">
            <a:extLst>
              <a:ext uri="{FF2B5EF4-FFF2-40B4-BE49-F238E27FC236}">
                <a16:creationId xmlns:a16="http://schemas.microsoft.com/office/drawing/2014/main" id="{A3A43AA0-D7AB-4BA9-B3F9-D560807B9BDC}"/>
              </a:ext>
            </a:extLst>
          </p:cNvPr>
          <p:cNvPicPr>
            <a:picLocks noChangeAspect="1"/>
          </p:cNvPicPr>
          <p:nvPr/>
        </p:nvPicPr>
        <p:blipFill rotWithShape="1">
          <a:blip r:embed="rId4"/>
          <a:srcRect t="12390" r="56229" b="59731"/>
          <a:stretch/>
        </p:blipFill>
        <p:spPr>
          <a:xfrm>
            <a:off x="632269" y="4098788"/>
            <a:ext cx="4809771" cy="1914661"/>
          </a:xfrm>
          <a:prstGeom prst="rect">
            <a:avLst/>
          </a:prstGeom>
        </p:spPr>
      </p:pic>
      <p:sp>
        <p:nvSpPr>
          <p:cNvPr id="12" name="Down Arrow 10">
            <a:extLst>
              <a:ext uri="{FF2B5EF4-FFF2-40B4-BE49-F238E27FC236}">
                <a16:creationId xmlns:a16="http://schemas.microsoft.com/office/drawing/2014/main" id="{BB374817-29F1-491C-A9C2-774F9A16A7CA}"/>
              </a:ext>
            </a:extLst>
          </p:cNvPr>
          <p:cNvSpPr/>
          <p:nvPr/>
        </p:nvSpPr>
        <p:spPr>
          <a:xfrm>
            <a:off x="1011275" y="2977124"/>
            <a:ext cx="354011" cy="112166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EF53BA6-EC46-4C73-9A03-647DC9811D7C}"/>
              </a:ext>
            </a:extLst>
          </p:cNvPr>
          <p:cNvPicPr>
            <a:picLocks noChangeAspect="1"/>
          </p:cNvPicPr>
          <p:nvPr/>
        </p:nvPicPr>
        <p:blipFill>
          <a:blip r:embed="rId5"/>
          <a:stretch>
            <a:fillRect/>
          </a:stretch>
        </p:blipFill>
        <p:spPr>
          <a:xfrm>
            <a:off x="609600" y="1233958"/>
            <a:ext cx="4847686" cy="1610842"/>
          </a:xfrm>
          <a:prstGeom prst="rect">
            <a:avLst/>
          </a:prstGeom>
        </p:spPr>
      </p:pic>
      <p:pic>
        <p:nvPicPr>
          <p:cNvPr id="14" name="Picture 13">
            <a:extLst>
              <a:ext uri="{FF2B5EF4-FFF2-40B4-BE49-F238E27FC236}">
                <a16:creationId xmlns:a16="http://schemas.microsoft.com/office/drawing/2014/main" id="{54641DBB-07F9-4410-B22C-F513DF69C43A}"/>
              </a:ext>
            </a:extLst>
          </p:cNvPr>
          <p:cNvPicPr>
            <a:picLocks noChangeAspect="1"/>
          </p:cNvPicPr>
          <p:nvPr/>
        </p:nvPicPr>
        <p:blipFill>
          <a:blip r:embed="rId6"/>
          <a:stretch>
            <a:fillRect/>
          </a:stretch>
        </p:blipFill>
        <p:spPr>
          <a:xfrm>
            <a:off x="953390" y="3243518"/>
            <a:ext cx="469779" cy="360276"/>
          </a:xfrm>
          <a:prstGeom prst="rect">
            <a:avLst/>
          </a:prstGeom>
        </p:spPr>
      </p:pic>
      <p:sp>
        <p:nvSpPr>
          <p:cNvPr id="10" name="Content Placeholder 5">
            <a:extLst>
              <a:ext uri="{FF2B5EF4-FFF2-40B4-BE49-F238E27FC236}">
                <a16:creationId xmlns:a16="http://schemas.microsoft.com/office/drawing/2014/main" id="{6D9AC2CA-FE01-41D7-9633-55FC06E0325E}"/>
              </a:ext>
            </a:extLst>
          </p:cNvPr>
          <p:cNvSpPr txBox="1">
            <a:spLocks/>
          </p:cNvSpPr>
          <p:nvPr/>
        </p:nvSpPr>
        <p:spPr>
          <a:xfrm>
            <a:off x="1744292" y="3075702"/>
            <a:ext cx="3612403" cy="737854"/>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Additional Support Includes</a:t>
            </a:r>
          </a:p>
          <a:p>
            <a:pPr marL="228594" indent="-228594">
              <a:buFont typeface="Arial" panose="020B0604020202020204" pitchFamily="34" charset="0"/>
              <a:buChar char="•"/>
            </a:pPr>
            <a:r>
              <a:rPr lang="en-US" sz="1600" dirty="0"/>
              <a:t>Python C-Types, Independent Classes, XML, SQL</a:t>
            </a:r>
          </a:p>
        </p:txBody>
      </p:sp>
      <p:sp>
        <p:nvSpPr>
          <p:cNvPr id="4" name="Rectangle 3"/>
          <p:cNvSpPr/>
          <p:nvPr/>
        </p:nvSpPr>
        <p:spPr>
          <a:xfrm>
            <a:off x="6273801" y="1659519"/>
            <a:ext cx="1039627" cy="835588"/>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sz="2400"/>
          </a:p>
        </p:txBody>
      </p:sp>
      <p:sp>
        <p:nvSpPr>
          <p:cNvPr id="16" name="Rectangle 15"/>
          <p:cNvSpPr/>
          <p:nvPr/>
        </p:nvSpPr>
        <p:spPr>
          <a:xfrm>
            <a:off x="10341275" y="1641222"/>
            <a:ext cx="1039627" cy="809613"/>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sz="2400"/>
          </a:p>
        </p:txBody>
      </p:sp>
      <p:sp>
        <p:nvSpPr>
          <p:cNvPr id="17" name="Rectangle 16"/>
          <p:cNvSpPr/>
          <p:nvPr/>
        </p:nvSpPr>
        <p:spPr>
          <a:xfrm>
            <a:off x="10334925" y="3155217"/>
            <a:ext cx="1039627" cy="835588"/>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sz="2400"/>
          </a:p>
        </p:txBody>
      </p:sp>
      <p:sp>
        <p:nvSpPr>
          <p:cNvPr id="5" name="Oval 4"/>
          <p:cNvSpPr/>
          <p:nvPr/>
        </p:nvSpPr>
        <p:spPr>
          <a:xfrm>
            <a:off x="6273801" y="2521984"/>
            <a:ext cx="1039628" cy="624867"/>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sz="2400"/>
          </a:p>
        </p:txBody>
      </p:sp>
      <p:sp>
        <p:nvSpPr>
          <p:cNvPr id="18" name="Oval 17"/>
          <p:cNvSpPr/>
          <p:nvPr/>
        </p:nvSpPr>
        <p:spPr>
          <a:xfrm>
            <a:off x="10341275" y="2450835"/>
            <a:ext cx="1039628" cy="624867"/>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sz="2400"/>
          </a:p>
        </p:txBody>
      </p:sp>
    </p:spTree>
    <p:extLst>
      <p:ext uri="{BB962C8B-B14F-4D97-AF65-F5344CB8AC3E}">
        <p14:creationId xmlns:p14="http://schemas.microsoft.com/office/powerpoint/2010/main" val="2963757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Table of Contents</a:t>
            </a:r>
          </a:p>
        </p:txBody>
      </p:sp>
      <p:sp>
        <p:nvSpPr>
          <p:cNvPr id="4" name="Content Placeholder 3"/>
          <p:cNvSpPr>
            <a:spLocks noGrp="1"/>
          </p:cNvSpPr>
          <p:nvPr>
            <p:ph sz="half" idx="1"/>
          </p:nvPr>
        </p:nvSpPr>
        <p:spPr/>
        <p:txBody>
          <a:bodyPr/>
          <a:lstStyle/>
          <a:p>
            <a:r>
              <a:rPr lang="en-US" dirty="0"/>
              <a:t>Storage Devices (Intel SSDs)</a:t>
            </a:r>
          </a:p>
          <a:p>
            <a:pPr lvl="1"/>
            <a:r>
              <a:rPr lang="en-US" dirty="0"/>
              <a:t>Background</a:t>
            </a:r>
          </a:p>
          <a:p>
            <a:pPr lvl="1"/>
            <a:r>
              <a:rPr lang="en-US" dirty="0"/>
              <a:t>Challenge(s) for Scalability</a:t>
            </a:r>
          </a:p>
          <a:p>
            <a:r>
              <a:rPr lang="en-US" dirty="0"/>
              <a:t>Motivation and Opportunity </a:t>
            </a:r>
          </a:p>
          <a:p>
            <a:r>
              <a:rPr lang="en-US" dirty="0"/>
              <a:t>Identify Purpose</a:t>
            </a:r>
          </a:p>
          <a:p>
            <a:r>
              <a:rPr lang="en-US" dirty="0"/>
              <a:t>Transforming the Industry</a:t>
            </a:r>
          </a:p>
          <a:p>
            <a:pPr lvl="1"/>
            <a:r>
              <a:rPr lang="en-US" dirty="0"/>
              <a:t>Specification Addition(s) </a:t>
            </a:r>
          </a:p>
          <a:p>
            <a:r>
              <a:rPr lang="en-US" dirty="0"/>
              <a:t>Fundamentals of Telemetry</a:t>
            </a:r>
          </a:p>
          <a:p>
            <a:endParaRPr lang="en-US" dirty="0"/>
          </a:p>
        </p:txBody>
      </p:sp>
      <p:sp>
        <p:nvSpPr>
          <p:cNvPr id="2" name="Slide Number Placeholder 1"/>
          <p:cNvSpPr>
            <a:spLocks noGrp="1"/>
          </p:cNvSpPr>
          <p:nvPr>
            <p:ph type="sldNum" sz="quarter" idx="4294967295"/>
          </p:nvPr>
        </p:nvSpPr>
        <p:spPr/>
        <p:txBody>
          <a:bodyPr/>
          <a:lstStyle/>
          <a:p>
            <a:r>
              <a:rPr lang="en-US" dirty="0">
                <a:solidFill>
                  <a:schemeClr val="bg1"/>
                </a:solidFill>
              </a:rPr>
              <a:t>.</a:t>
            </a:r>
          </a:p>
        </p:txBody>
      </p:sp>
      <p:pic>
        <p:nvPicPr>
          <p:cNvPr id="24" name="Content Placeholder 4">
            <a:extLst>
              <a:ext uri="{FF2B5EF4-FFF2-40B4-BE49-F238E27FC236}">
                <a16:creationId xmlns:a16="http://schemas.microsoft.com/office/drawing/2014/main" id="{67BFA9DA-5810-4FDF-B2FE-991DB9A416D6}"/>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37868"/>
          <a:stretch/>
        </p:blipFill>
        <p:spPr>
          <a:xfrm>
            <a:off x="6285684" y="1444332"/>
            <a:ext cx="5208631" cy="4191585"/>
          </a:xfrm>
          <a:prstGeom prst="rect">
            <a:avLst/>
          </a:prstGeom>
        </p:spPr>
      </p:pic>
    </p:spTree>
    <p:extLst>
      <p:ext uri="{BB962C8B-B14F-4D97-AF65-F5344CB8AC3E}">
        <p14:creationId xmlns:p14="http://schemas.microsoft.com/office/powerpoint/2010/main" val="3903360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160E88-99F4-45A7-8E32-FA2BC8644DD3}"/>
              </a:ext>
            </a:extLst>
          </p:cNvPr>
          <p:cNvSpPr>
            <a:spLocks noGrp="1"/>
          </p:cNvSpPr>
          <p:nvPr>
            <p:ph type="title"/>
          </p:nvPr>
        </p:nvSpPr>
        <p:spPr/>
        <p:txBody>
          <a:bodyPr/>
          <a:lstStyle/>
          <a:p>
            <a:r>
              <a:rPr lang="en-US" dirty="0"/>
              <a:t>Cross Language Compiler’s Impact in Development</a:t>
            </a:r>
          </a:p>
        </p:txBody>
      </p:sp>
      <p:graphicFrame>
        <p:nvGraphicFramePr>
          <p:cNvPr id="5" name="Content Placeholder 4">
            <a:extLst>
              <a:ext uri="{FF2B5EF4-FFF2-40B4-BE49-F238E27FC236}">
                <a16:creationId xmlns:a16="http://schemas.microsoft.com/office/drawing/2014/main" id="{D4354177-5B7B-460E-B94C-F8D08D527C60}"/>
              </a:ext>
            </a:extLst>
          </p:cNvPr>
          <p:cNvGraphicFramePr>
            <a:graphicFrameLocks noGrp="1"/>
          </p:cNvGraphicFramePr>
          <p:nvPr>
            <p:ph idx="4294967295"/>
            <p:extLst>
              <p:ext uri="{D42A27DB-BD31-4B8C-83A1-F6EECF244321}">
                <p14:modId xmlns:p14="http://schemas.microsoft.com/office/powerpoint/2010/main" val="1041197805"/>
              </p:ext>
            </p:extLst>
          </p:nvPr>
        </p:nvGraphicFramePr>
        <p:xfrm>
          <a:off x="609601" y="719139"/>
          <a:ext cx="10972799" cy="4398962"/>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a:extLst>
              <a:ext uri="{FF2B5EF4-FFF2-40B4-BE49-F238E27FC236}">
                <a16:creationId xmlns:a16="http://schemas.microsoft.com/office/drawing/2014/main" id="{0508E6AD-65FC-43F9-A3CC-3C8C3AA31DCD}"/>
              </a:ext>
            </a:extLst>
          </p:cNvPr>
          <p:cNvSpPr>
            <a:spLocks noGrp="1"/>
          </p:cNvSpPr>
          <p:nvPr>
            <p:ph type="sldNum" sz="quarter" idx="4294967295"/>
          </p:nvPr>
        </p:nvSpPr>
        <p:spPr/>
        <p:txBody>
          <a:bodyPr/>
          <a:lstStyle/>
          <a:p>
            <a:fld id="{EE2556C5-CE8C-6547-B838-EA80C61A4AF7}" type="slidenum">
              <a:rPr lang="en-US" smtClean="0">
                <a:solidFill>
                  <a:schemeClr val="bg1"/>
                </a:solidFill>
              </a:rPr>
              <a:pPr/>
              <a:t>20</a:t>
            </a:fld>
            <a:endParaRPr lang="en-US" dirty="0">
              <a:solidFill>
                <a:schemeClr val="bg1"/>
              </a:solidFill>
            </a:endParaRPr>
          </a:p>
        </p:txBody>
      </p:sp>
      <p:sp>
        <p:nvSpPr>
          <p:cNvPr id="7" name="Rectangle 6"/>
          <p:cNvSpPr/>
          <p:nvPr/>
        </p:nvSpPr>
        <p:spPr>
          <a:xfrm>
            <a:off x="165100" y="4745037"/>
            <a:ext cx="11912600" cy="1415772"/>
          </a:xfrm>
          <a:prstGeom prst="rect">
            <a:avLst/>
          </a:prstGeom>
        </p:spPr>
        <p:txBody>
          <a:bodyPr wrap="square">
            <a:spAutoFit/>
          </a:bodyPr>
          <a:lstStyle/>
          <a:p>
            <a:pPr lvl="0"/>
            <a:r>
              <a:rPr lang="en-US" b="1" i="1" u="sng" dirty="0"/>
              <a:t>Reduces</a:t>
            </a:r>
            <a:r>
              <a:rPr lang="en-US" dirty="0"/>
              <a:t> the time for </a:t>
            </a:r>
            <a:r>
              <a:rPr lang="en-US" b="1" dirty="0"/>
              <a:t>parsing coupled code </a:t>
            </a:r>
            <a:r>
              <a:rPr lang="en-US" dirty="0"/>
              <a:t>by a factor of </a:t>
            </a:r>
            <a:r>
              <a:rPr lang="en-US" b="1" i="1" u="sng" dirty="0"/>
              <a:t>48.73x</a:t>
            </a:r>
            <a:r>
              <a:rPr lang="en-US" dirty="0"/>
              <a:t> for </a:t>
            </a:r>
            <a:r>
              <a:rPr lang="en-US" b="1" dirty="0"/>
              <a:t>code to integration</a:t>
            </a:r>
            <a:endParaRPr lang="en-US" b="1" u="sng" dirty="0"/>
          </a:p>
          <a:p>
            <a:pPr marL="285750" lvl="0" indent="-285750">
              <a:buFont typeface="Arial" panose="020B0604020202020204" pitchFamily="34" charset="0"/>
              <a:buChar char="•"/>
            </a:pPr>
            <a:r>
              <a:rPr lang="en-US" dirty="0"/>
              <a:t>Evaluation for a single telemetry object creation from C to python C-type:</a:t>
            </a:r>
          </a:p>
          <a:p>
            <a:pPr marL="742950" lvl="1" indent="-285750">
              <a:buFont typeface="Arial" panose="020B0604020202020204" pitchFamily="34" charset="0"/>
              <a:buChar char="•"/>
            </a:pPr>
            <a:r>
              <a:rPr lang="en-US" dirty="0"/>
              <a:t>Currently, with </a:t>
            </a:r>
            <a:r>
              <a:rPr lang="en-US" b="1" u="sng" dirty="0"/>
              <a:t>288</a:t>
            </a:r>
            <a:r>
              <a:rPr lang="en-US" u="sng" dirty="0"/>
              <a:t> Telemetry </a:t>
            </a:r>
            <a:r>
              <a:rPr lang="en-US" b="1" u="sng" dirty="0"/>
              <a:t>Objects</a:t>
            </a:r>
            <a:r>
              <a:rPr lang="en-US" u="sng" dirty="0"/>
              <a:t> </a:t>
            </a:r>
            <a:r>
              <a:rPr lang="en-US" dirty="0"/>
              <a:t>Tracked, roughly </a:t>
            </a:r>
            <a:r>
              <a:rPr lang="en-US" b="1" u="sng" dirty="0"/>
              <a:t>8,985,600</a:t>
            </a:r>
            <a:r>
              <a:rPr lang="en-US" u="sng" dirty="0"/>
              <a:t> lines of </a:t>
            </a:r>
            <a:r>
              <a:rPr lang="en-US" dirty="0"/>
              <a:t>code is needed to parse today! </a:t>
            </a:r>
          </a:p>
          <a:p>
            <a:pPr marL="742950" lvl="1" indent="-285750">
              <a:buFont typeface="Arial" panose="020B0604020202020204" pitchFamily="34" charset="0"/>
              <a:buChar char="•"/>
            </a:pPr>
            <a:r>
              <a:rPr lang="en-US" dirty="0"/>
              <a:t>Incremental delta of</a:t>
            </a:r>
            <a:r>
              <a:rPr lang="en-US" u="sng" dirty="0"/>
              <a:t> 2 weeks work</a:t>
            </a:r>
            <a:r>
              <a:rPr lang="en-US" dirty="0"/>
              <a:t>, it would translate to roughly </a:t>
            </a:r>
            <a:r>
              <a:rPr lang="en-US" b="1" u="sng" dirty="0"/>
              <a:t>11 years of work </a:t>
            </a:r>
            <a:r>
              <a:rPr lang="en-US" u="sng" dirty="0"/>
              <a:t>for parsing all objects!</a:t>
            </a:r>
          </a:p>
          <a:p>
            <a:pPr lvl="2"/>
            <a:endParaRPr lang="en-US" sz="1400" u="sng" dirty="0"/>
          </a:p>
        </p:txBody>
      </p:sp>
    </p:spTree>
    <p:extLst>
      <p:ext uri="{BB962C8B-B14F-4D97-AF65-F5344CB8AC3E}">
        <p14:creationId xmlns:p14="http://schemas.microsoft.com/office/powerpoint/2010/main" val="1991065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E762BEE-DBB1-4D0E-A0BB-B0EB063B6711}"/>
              </a:ext>
            </a:extLst>
          </p:cNvPr>
          <p:cNvPicPr>
            <a:picLocks noChangeAspect="1"/>
          </p:cNvPicPr>
          <p:nvPr/>
        </p:nvPicPr>
        <p:blipFill>
          <a:blip r:embed="rId4"/>
          <a:stretch>
            <a:fillRect/>
          </a:stretch>
        </p:blipFill>
        <p:spPr>
          <a:xfrm>
            <a:off x="592236" y="1242534"/>
            <a:ext cx="4425421" cy="4826055"/>
          </a:xfrm>
          <a:prstGeom prst="rect">
            <a:avLst/>
          </a:prstGeom>
        </p:spPr>
      </p:pic>
      <p:sp>
        <p:nvSpPr>
          <p:cNvPr id="2" name="Slide Number Placeholder 1">
            <a:extLst>
              <a:ext uri="{FF2B5EF4-FFF2-40B4-BE49-F238E27FC236}">
                <a16:creationId xmlns:a16="http://schemas.microsoft.com/office/drawing/2014/main" id="{AC2D9671-B667-4F7B-B7DC-643D7355F2DF}"/>
              </a:ext>
            </a:extLst>
          </p:cNvPr>
          <p:cNvSpPr>
            <a:spLocks noGrp="1"/>
          </p:cNvSpPr>
          <p:nvPr>
            <p:ph type="sldNum" sz="quarter" idx="12"/>
          </p:nvPr>
        </p:nvSpPr>
        <p:spPr/>
        <p:txBody>
          <a:bodyPr/>
          <a:lstStyle/>
          <a:p>
            <a:fld id="{EE2556C5-CE8C-6547-B838-EA80C61A4AF7}" type="slidenum">
              <a:rPr lang="en-US" smtClean="0">
                <a:solidFill>
                  <a:schemeClr val="bg1"/>
                </a:solidFill>
              </a:rPr>
              <a:pPr/>
              <a:t>21</a:t>
            </a:fld>
            <a:endParaRPr lang="en-US" dirty="0">
              <a:solidFill>
                <a:schemeClr val="bg1"/>
              </a:solidFill>
            </a:endParaRPr>
          </a:p>
        </p:txBody>
      </p:sp>
      <p:pic>
        <p:nvPicPr>
          <p:cNvPr id="16" name="Content Placeholder 15" descr="C:\Users\jdtarang\Syncplicity Folders\Telemetry_ML-AI\TelemetryExtractSaveAnalyze-Phase1\TriageFlowSymptoms.png">
            <a:extLst>
              <a:ext uri="{FF2B5EF4-FFF2-40B4-BE49-F238E27FC236}">
                <a16:creationId xmlns:a16="http://schemas.microsoft.com/office/drawing/2014/main" id="{96A44328-BA05-4C6E-90B9-F397096FDFFB}"/>
              </a:ext>
            </a:extLst>
          </p:cNvPr>
          <p:cNvPicPr>
            <a:picLocks noGrp="1"/>
          </p:cNvPicPr>
          <p:nvPr>
            <p:ph idx="1"/>
          </p:nvPr>
        </p:nvPicPr>
        <p:blipFill>
          <a:blip r:embed="rId5" cstate="print">
            <a:extLst>
              <a:ext uri="{28A0092B-C50C-407E-A947-70E740481C1C}">
                <a14:useLocalDpi xmlns:a14="http://schemas.microsoft.com/office/drawing/2010/main" val="0"/>
              </a:ext>
            </a:extLst>
          </a:blip>
          <a:stretch>
            <a:fillRect/>
          </a:stretch>
        </p:blipFill>
        <p:spPr>
          <a:xfrm>
            <a:off x="5896763" y="4020223"/>
            <a:ext cx="5558637" cy="1981424"/>
          </a:xfrm>
        </p:spPr>
      </p:pic>
      <p:sp>
        <p:nvSpPr>
          <p:cNvPr id="4" name="Title 3">
            <a:extLst>
              <a:ext uri="{FF2B5EF4-FFF2-40B4-BE49-F238E27FC236}">
                <a16:creationId xmlns:a16="http://schemas.microsoft.com/office/drawing/2014/main" id="{3F02BB94-D0CA-4C53-ADC4-428C0E9BC931}"/>
              </a:ext>
            </a:extLst>
          </p:cNvPr>
          <p:cNvSpPr>
            <a:spLocks noGrp="1"/>
          </p:cNvSpPr>
          <p:nvPr>
            <p:ph type="title"/>
          </p:nvPr>
        </p:nvSpPr>
        <p:spPr/>
        <p:txBody>
          <a:bodyPr/>
          <a:lstStyle/>
          <a:p>
            <a:r>
              <a:rPr lang="en-US" dirty="0"/>
              <a:t>Automation Mining Telemetry for Rapid Triage</a:t>
            </a:r>
          </a:p>
        </p:txBody>
      </p:sp>
      <p:sp>
        <p:nvSpPr>
          <p:cNvPr id="31" name="Content Placeholder 30">
            <a:extLst>
              <a:ext uri="{FF2B5EF4-FFF2-40B4-BE49-F238E27FC236}">
                <a16:creationId xmlns:a16="http://schemas.microsoft.com/office/drawing/2014/main" id="{BAA4FC49-796B-47B2-BAB2-92AC4EAF6F34}"/>
              </a:ext>
            </a:extLst>
          </p:cNvPr>
          <p:cNvSpPr>
            <a:spLocks noGrp="1"/>
          </p:cNvSpPr>
          <p:nvPr>
            <p:ph idx="13"/>
          </p:nvPr>
        </p:nvSpPr>
        <p:spPr>
          <a:xfrm>
            <a:off x="609600" y="789412"/>
            <a:ext cx="5486400" cy="5160694"/>
          </a:xfrm>
        </p:spPr>
        <p:txBody>
          <a:bodyPr/>
          <a:lstStyle/>
          <a:p>
            <a:r>
              <a:rPr lang="en-US" sz="2133" b="1" dirty="0">
                <a:solidFill>
                  <a:srgbClr val="1F497D"/>
                </a:solidFill>
                <a:latin typeface="Calibri" panose="020F0502020204030204" pitchFamily="34" charset="0"/>
                <a:cs typeface="Times New Roman" panose="02020603050405020304" pitchFamily="18" charset="0"/>
              </a:rPr>
              <a:t>Data Decoding Flow</a:t>
            </a:r>
          </a:p>
        </p:txBody>
      </p:sp>
      <p:graphicFrame>
        <p:nvGraphicFramePr>
          <p:cNvPr id="9" name="Object 8">
            <a:extLst>
              <a:ext uri="{FF2B5EF4-FFF2-40B4-BE49-F238E27FC236}">
                <a16:creationId xmlns:a16="http://schemas.microsoft.com/office/drawing/2014/main" id="{58F5C235-AF5B-4C90-BBAF-D564624FC86E}"/>
              </a:ext>
            </a:extLst>
          </p:cNvPr>
          <p:cNvGraphicFramePr>
            <a:graphicFrameLocks noChangeAspect="1"/>
          </p:cNvGraphicFramePr>
          <p:nvPr>
            <p:extLst>
              <p:ext uri="{D42A27DB-BD31-4B8C-83A1-F6EECF244321}">
                <p14:modId xmlns:p14="http://schemas.microsoft.com/office/powerpoint/2010/main" val="1333842941"/>
              </p:ext>
            </p:extLst>
          </p:nvPr>
        </p:nvGraphicFramePr>
        <p:xfrm>
          <a:off x="1497715" y="1175028"/>
          <a:ext cx="4158301" cy="1411421"/>
        </p:xfrm>
        <a:graphic>
          <a:graphicData uri="http://schemas.openxmlformats.org/presentationml/2006/ole">
            <mc:AlternateContent xmlns:mc="http://schemas.openxmlformats.org/markup-compatibility/2006">
              <mc:Choice xmlns:v="urn:schemas-microsoft-com:vml" Requires="v">
                <p:oleObj spid="_x0000_s14018" name="Visio" r:id="rId6" imgW="6515047" imgH="2209800" progId="Visio.Drawing.15">
                  <p:embed/>
                </p:oleObj>
              </mc:Choice>
              <mc:Fallback>
                <p:oleObj name="Visio" r:id="rId6" imgW="6515047" imgH="2209800" progId="Visio.Drawing.15">
                  <p:embed/>
                  <p:pic>
                    <p:nvPicPr>
                      <p:cNvPr id="9" name="Object 8">
                        <a:extLst>
                          <a:ext uri="{FF2B5EF4-FFF2-40B4-BE49-F238E27FC236}">
                            <a16:creationId xmlns:a16="http://schemas.microsoft.com/office/drawing/2014/main" id="{58F5C235-AF5B-4C90-BBAF-D564624FC86E}"/>
                          </a:ext>
                        </a:extLst>
                      </p:cNvPr>
                      <p:cNvPicPr>
                        <a:picLocks noChangeAspect="1" noChangeArrowheads="1"/>
                      </p:cNvPicPr>
                      <p:nvPr/>
                    </p:nvPicPr>
                    <p:blipFill>
                      <a:blip r:embed="rId7"/>
                      <a:srcRect/>
                      <a:stretch>
                        <a:fillRect/>
                      </a:stretch>
                    </p:blipFill>
                    <p:spPr bwMode="auto">
                      <a:xfrm>
                        <a:off x="1497715" y="1175028"/>
                        <a:ext cx="4158301" cy="1411421"/>
                      </a:xfrm>
                      <a:prstGeom prst="rect">
                        <a:avLst/>
                      </a:prstGeom>
                      <a:noFill/>
                    </p:spPr>
                  </p:pic>
                </p:oleObj>
              </mc:Fallback>
            </mc:AlternateContent>
          </a:graphicData>
        </a:graphic>
      </p:graphicFrame>
      <p:sp>
        <p:nvSpPr>
          <p:cNvPr id="11" name="Rectangle 10">
            <a:extLst>
              <a:ext uri="{FF2B5EF4-FFF2-40B4-BE49-F238E27FC236}">
                <a16:creationId xmlns:a16="http://schemas.microsoft.com/office/drawing/2014/main" id="{BC384C88-A9FD-46F5-AFDB-CBFBCF2315CF}"/>
              </a:ext>
            </a:extLst>
          </p:cNvPr>
          <p:cNvSpPr/>
          <p:nvPr/>
        </p:nvSpPr>
        <p:spPr>
          <a:xfrm>
            <a:off x="5905771" y="1003229"/>
            <a:ext cx="5693993" cy="2061718"/>
          </a:xfrm>
          <a:prstGeom prst="rect">
            <a:avLst/>
          </a:prstGeom>
        </p:spPr>
        <p:txBody>
          <a:bodyPr wrap="square">
            <a:spAutoFit/>
          </a:bodyPr>
          <a:lstStyle/>
          <a:p>
            <a:r>
              <a:rPr lang="en-US" sz="2133" b="1" dirty="0">
                <a:solidFill>
                  <a:srgbClr val="1F497D"/>
                </a:solidFill>
                <a:latin typeface="Calibri" panose="020F0502020204030204" pitchFamily="34" charset="0"/>
                <a:ea typeface="Times New Roman" panose="02020603050405020304" pitchFamily="18" charset="0"/>
                <a:cs typeface="Times New Roman" panose="02020603050405020304" pitchFamily="18" charset="0"/>
              </a:rPr>
              <a:t>Goal(s) </a:t>
            </a:r>
            <a:r>
              <a:rPr lang="en-US" sz="2133" dirty="0">
                <a:solidFill>
                  <a:srgbClr val="1F497D"/>
                </a:solidFill>
                <a:latin typeface="Calibri" panose="020F0502020204030204" pitchFamily="34" charset="0"/>
                <a:ea typeface="Times New Roman" panose="02020603050405020304" pitchFamily="18" charset="0"/>
                <a:cs typeface="Times New Roman" panose="02020603050405020304" pitchFamily="18" charset="0"/>
              </a:rPr>
              <a:t>– Accelerate Decoding, Mapping, Analysis, and standardize Report findings of device to accelerate Engineers for internal and customer anomalies. </a:t>
            </a:r>
          </a:p>
          <a:p>
            <a:r>
              <a:rPr lang="en-US" sz="2133" dirty="0">
                <a:solidFill>
                  <a:srgbClr val="1F497D"/>
                </a:solidFill>
                <a:latin typeface="Calibri" panose="020F0502020204030204" pitchFamily="34" charset="0"/>
                <a:ea typeface="Times New Roman" panose="02020603050405020304" pitchFamily="18" charset="0"/>
                <a:cs typeface="Times New Roman" panose="02020603050405020304" pitchFamily="18" charset="0"/>
              </a:rPr>
              <a:t>This is an </a:t>
            </a:r>
            <a:r>
              <a:rPr lang="en-US" sz="2133" b="1" dirty="0">
                <a:solidFill>
                  <a:srgbClr val="1F497D"/>
                </a:solidFill>
                <a:latin typeface="Calibri" panose="020F0502020204030204" pitchFamily="34" charset="0"/>
                <a:ea typeface="Times New Roman" panose="02020603050405020304" pitchFamily="18" charset="0"/>
                <a:cs typeface="Times New Roman" panose="02020603050405020304" pitchFamily="18" charset="0"/>
              </a:rPr>
              <a:t>end-to-end automation </a:t>
            </a:r>
            <a:r>
              <a:rPr lang="en-US" sz="2133" dirty="0">
                <a:solidFill>
                  <a:srgbClr val="1F497D"/>
                </a:solidFill>
                <a:latin typeface="Calibri" panose="020F0502020204030204" pitchFamily="34" charset="0"/>
                <a:ea typeface="Times New Roman" panose="02020603050405020304" pitchFamily="18" charset="0"/>
                <a:cs typeface="Times New Roman" panose="02020603050405020304" pitchFamily="18" charset="0"/>
              </a:rPr>
              <a:t>form data-extraction to triage and analysis.</a:t>
            </a:r>
            <a:endParaRPr lang="en-US" sz="2133" dirty="0">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2" name="Picture 4" descr="Image result for pacman">
            <a:extLst>
              <a:ext uri="{FF2B5EF4-FFF2-40B4-BE49-F238E27FC236}">
                <a16:creationId xmlns:a16="http://schemas.microsoft.com/office/drawing/2014/main" id="{39A30219-5A11-4F72-8445-EC003F405D0E}"/>
              </a:ext>
            </a:extLst>
          </p:cNvPr>
          <p:cNvPicPr>
            <a:picLocks noChangeAspect="1" noChangeArrowheads="1" noCrop="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43168" y="4800911"/>
            <a:ext cx="754053" cy="37702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jdtarang\Syncplicity Folders\Telemetry_ML-AI\TelemetryExtractSaveAnalyze-Phase1\TriageFlowSymptomsFlow.png">
            <a:extLst>
              <a:ext uri="{FF2B5EF4-FFF2-40B4-BE49-F238E27FC236}">
                <a16:creationId xmlns:a16="http://schemas.microsoft.com/office/drawing/2014/main" id="{F8B13CF8-56E1-4F70-A213-EFE3DE6A4750}"/>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6283116" y="3175608"/>
            <a:ext cx="4572633" cy="733953"/>
          </a:xfrm>
          <a:prstGeom prst="rect">
            <a:avLst/>
          </a:prstGeom>
          <a:noFill/>
          <a:ln>
            <a:noFill/>
          </a:ln>
        </p:spPr>
      </p:pic>
    </p:spTree>
    <p:extLst>
      <p:ext uri="{BB962C8B-B14F-4D97-AF65-F5344CB8AC3E}">
        <p14:creationId xmlns:p14="http://schemas.microsoft.com/office/powerpoint/2010/main" val="12031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80AF-5285-41FC-959B-3C34DAE3BE3B}"/>
              </a:ext>
            </a:extLst>
          </p:cNvPr>
          <p:cNvSpPr>
            <a:spLocks noGrp="1"/>
          </p:cNvSpPr>
          <p:nvPr>
            <p:ph type="ctrTitle" sz="quarter"/>
          </p:nvPr>
        </p:nvSpPr>
        <p:spPr>
          <a:xfrm>
            <a:off x="1" y="1695450"/>
            <a:ext cx="11677527" cy="1733550"/>
          </a:xfrm>
        </p:spPr>
        <p:txBody>
          <a:bodyPr/>
          <a:lstStyle/>
          <a:p>
            <a:r>
              <a:rPr lang="en-US" dirty="0"/>
              <a:t>Pathfinding Effort</a:t>
            </a:r>
            <a:br>
              <a:rPr lang="en-US" dirty="0"/>
            </a:br>
            <a:r>
              <a:rPr lang="en-US" sz="2800" dirty="0"/>
              <a:t>Rapid Automation-Analysis for Developers (RAAD)</a:t>
            </a:r>
            <a:br>
              <a:rPr lang="en-US" sz="2800" dirty="0"/>
            </a:br>
            <a:endParaRPr lang="en-US" dirty="0"/>
          </a:p>
        </p:txBody>
      </p:sp>
      <p:sp>
        <p:nvSpPr>
          <p:cNvPr id="3" name="Subtitle 2">
            <a:extLst>
              <a:ext uri="{FF2B5EF4-FFF2-40B4-BE49-F238E27FC236}">
                <a16:creationId xmlns:a16="http://schemas.microsoft.com/office/drawing/2014/main" id="{92AD1602-221B-48EE-9FE7-FCDB598736E4}"/>
              </a:ext>
            </a:extLst>
          </p:cNvPr>
          <p:cNvSpPr>
            <a:spLocks noGrp="1"/>
          </p:cNvSpPr>
          <p:nvPr>
            <p:ph type="subTitle" sz="quarter" idx="1"/>
          </p:nvPr>
        </p:nvSpPr>
        <p:spPr>
          <a:xfrm>
            <a:off x="482600" y="3492500"/>
            <a:ext cx="11194927" cy="3175000"/>
          </a:xfrm>
        </p:spPr>
        <p:txBody>
          <a:bodyPr/>
          <a:lstStyle/>
          <a:p>
            <a:r>
              <a:rPr lang="en-US" sz="2000" dirty="0"/>
              <a:t>NSG-STG, Intel Labs, and Universities</a:t>
            </a:r>
          </a:p>
          <a:p>
            <a:endParaRPr lang="en-US" sz="2000" dirty="0"/>
          </a:p>
          <a:p>
            <a:r>
              <a:rPr lang="en-US" sz="2000" dirty="0"/>
              <a:t>PI: Joseph Tarango</a:t>
            </a:r>
          </a:p>
          <a:p>
            <a:r>
              <a:rPr lang="en-US" sz="2000" dirty="0"/>
              <a:t>PM &amp; PE: Jim Bacs</a:t>
            </a:r>
          </a:p>
          <a:p>
            <a:r>
              <a:rPr lang="en-US" sz="2000" dirty="0"/>
              <a:t>R&amp;D: Justin Gottschlich</a:t>
            </a:r>
          </a:p>
          <a:p>
            <a:r>
              <a:rPr lang="en-US" sz="2000" dirty="0"/>
              <a:t>Universities: MIT, UCR, </a:t>
            </a:r>
            <a:r>
              <a:rPr lang="en-US" sz="2000" dirty="0" err="1"/>
              <a:t>LeHigh</a:t>
            </a:r>
            <a:r>
              <a:rPr lang="en-US" sz="2000" dirty="0"/>
              <a:t>, and many more… </a:t>
            </a:r>
          </a:p>
        </p:txBody>
      </p:sp>
    </p:spTree>
    <p:extLst>
      <p:ext uri="{BB962C8B-B14F-4D97-AF65-F5344CB8AC3E}">
        <p14:creationId xmlns:p14="http://schemas.microsoft.com/office/powerpoint/2010/main" val="1396035536"/>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39E46-14AB-4AC0-8B88-56B40D90BC2E}"/>
              </a:ext>
            </a:extLst>
          </p:cNvPr>
          <p:cNvSpPr>
            <a:spLocks noGrp="1"/>
          </p:cNvSpPr>
          <p:nvPr>
            <p:ph type="title"/>
          </p:nvPr>
        </p:nvSpPr>
        <p:spPr/>
        <p:txBody>
          <a:bodyPr>
            <a:normAutofit fontScale="90000"/>
          </a:bodyPr>
          <a:lstStyle/>
          <a:p>
            <a:r>
              <a:rPr lang="en-US" dirty="0"/>
              <a:t>Quantification of the Global Costs Associated with Development</a:t>
            </a:r>
          </a:p>
        </p:txBody>
      </p:sp>
      <p:sp>
        <p:nvSpPr>
          <p:cNvPr id="5" name="Rectangle 2">
            <a:extLst>
              <a:ext uri="{FF2B5EF4-FFF2-40B4-BE49-F238E27FC236}">
                <a16:creationId xmlns:a16="http://schemas.microsoft.com/office/drawing/2014/main" id="{57566009-4696-4F67-9018-F543C855F08E}"/>
              </a:ext>
            </a:extLst>
          </p:cNvPr>
          <p:cNvSpPr>
            <a:spLocks noChangeArrowheads="1"/>
          </p:cNvSpPr>
          <p:nvPr/>
        </p:nvSpPr>
        <p:spPr bwMode="auto">
          <a:xfrm>
            <a:off x="8966287" y="-11231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a:extLst>
              <a:ext uri="{FF2B5EF4-FFF2-40B4-BE49-F238E27FC236}">
                <a16:creationId xmlns:a16="http://schemas.microsoft.com/office/drawing/2014/main" id="{13065A97-D08A-40F3-884C-3B108D056019}"/>
              </a:ext>
            </a:extLst>
          </p:cNvPr>
          <p:cNvPicPr>
            <a:picLocks noChangeAspect="1"/>
          </p:cNvPicPr>
          <p:nvPr/>
        </p:nvPicPr>
        <p:blipFill>
          <a:blip r:embed="rId3"/>
          <a:stretch>
            <a:fillRect/>
          </a:stretch>
        </p:blipFill>
        <p:spPr>
          <a:xfrm>
            <a:off x="4185837" y="862245"/>
            <a:ext cx="7797792" cy="4908588"/>
          </a:xfrm>
          <a:prstGeom prst="rect">
            <a:avLst/>
          </a:prstGeom>
        </p:spPr>
      </p:pic>
      <p:sp>
        <p:nvSpPr>
          <p:cNvPr id="7" name="Oval 6">
            <a:extLst>
              <a:ext uri="{FF2B5EF4-FFF2-40B4-BE49-F238E27FC236}">
                <a16:creationId xmlns:a16="http://schemas.microsoft.com/office/drawing/2014/main" id="{ED2563BB-E3C6-4352-92EA-1795695CE271}"/>
              </a:ext>
            </a:extLst>
          </p:cNvPr>
          <p:cNvSpPr/>
          <p:nvPr/>
        </p:nvSpPr>
        <p:spPr>
          <a:xfrm>
            <a:off x="7566561" y="2317421"/>
            <a:ext cx="3234789" cy="1103587"/>
          </a:xfrm>
          <a:prstGeom prst="ellipse">
            <a:avLst/>
          </a:prstGeom>
          <a:noFill/>
          <a:ln w="5715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D777CE7B-F9FB-4DCB-BC88-87FE7AC95A99}"/>
              </a:ext>
            </a:extLst>
          </p:cNvPr>
          <p:cNvSpPr/>
          <p:nvPr/>
        </p:nvSpPr>
        <p:spPr>
          <a:xfrm>
            <a:off x="208371" y="876443"/>
            <a:ext cx="4124284" cy="4315027"/>
          </a:xfrm>
          <a:prstGeom prst="rect">
            <a:avLst/>
          </a:prstGeom>
        </p:spPr>
        <p:txBody>
          <a:bodyPr wrap="square">
            <a:spAutoFit/>
          </a:bodyPr>
          <a:lstStyle/>
          <a:p>
            <a:pPr defTabSz="457200" fontAlgn="base">
              <a:spcBef>
                <a:spcPct val="20000"/>
              </a:spcBef>
              <a:spcAft>
                <a:spcPct val="0"/>
              </a:spcAft>
              <a:buClr>
                <a:schemeClr val="tx2"/>
              </a:buClr>
              <a:buFont typeface="Arial" pitchFamily="34" charset="0"/>
            </a:pPr>
            <a:r>
              <a:rPr lang="en-US" altLang="en-US" sz="1400" dirty="0"/>
              <a:t>University of Cambridge Case Study</a:t>
            </a:r>
          </a:p>
          <a:p>
            <a:pPr marL="342891" indent="-342891" defTabSz="457200" fontAlgn="base">
              <a:spcBef>
                <a:spcPct val="20000"/>
              </a:spcBef>
              <a:spcAft>
                <a:spcPct val="0"/>
              </a:spcAft>
              <a:buClr>
                <a:schemeClr val="tx2"/>
              </a:buClr>
              <a:buFont typeface="Arial" pitchFamily="34" charset="0"/>
              <a:buChar char="•"/>
            </a:pPr>
            <a:r>
              <a:rPr lang="en-US" altLang="en-US" sz="1400" dirty="0"/>
              <a:t>US$156 Billion per year Wages-only estimated cost of debugging</a:t>
            </a:r>
          </a:p>
          <a:p>
            <a:pPr marL="342891" indent="-342891" defTabSz="457200" fontAlgn="base">
              <a:spcBef>
                <a:spcPct val="20000"/>
              </a:spcBef>
              <a:spcAft>
                <a:spcPct val="0"/>
              </a:spcAft>
              <a:buClr>
                <a:schemeClr val="tx2"/>
              </a:buClr>
              <a:buFont typeface="Arial" pitchFamily="34" charset="0"/>
              <a:buChar char="•"/>
            </a:pPr>
            <a:r>
              <a:rPr lang="en-US" altLang="en-US" sz="1400" dirty="0"/>
              <a:t>US$312 Billion per year TOTAL estimated cost of debugging including wages and overheads</a:t>
            </a:r>
          </a:p>
          <a:p>
            <a:pPr marL="342891" indent="-342891" defTabSz="457200" fontAlgn="base">
              <a:spcBef>
                <a:spcPct val="20000"/>
              </a:spcBef>
              <a:spcAft>
                <a:spcPct val="0"/>
              </a:spcAft>
              <a:buClr>
                <a:schemeClr val="tx2"/>
              </a:buClr>
              <a:buFont typeface="Arial" pitchFamily="34" charset="0"/>
              <a:buChar char="•"/>
            </a:pPr>
            <a:endParaRPr lang="en-US" altLang="en-US" sz="1400" dirty="0"/>
          </a:p>
          <a:p>
            <a:pPr defTabSz="457200" fontAlgn="base">
              <a:spcBef>
                <a:spcPct val="20000"/>
              </a:spcBef>
              <a:spcAft>
                <a:spcPct val="0"/>
              </a:spcAft>
              <a:buClr>
                <a:schemeClr val="tx2"/>
              </a:buClr>
              <a:buFont typeface="Arial" pitchFamily="34" charset="0"/>
            </a:pPr>
            <a:r>
              <a:rPr lang="en-US" altLang="en-US" sz="1400" dirty="0"/>
              <a:t>Programmers Time</a:t>
            </a:r>
          </a:p>
          <a:p>
            <a:pPr marL="342891" indent="-342891" defTabSz="457200" fontAlgn="base">
              <a:spcBef>
                <a:spcPct val="20000"/>
              </a:spcBef>
              <a:spcAft>
                <a:spcPct val="0"/>
              </a:spcAft>
              <a:buClr>
                <a:schemeClr val="tx2"/>
              </a:buClr>
              <a:buFont typeface="Arial" pitchFamily="34" charset="0"/>
              <a:buChar char="•"/>
            </a:pPr>
            <a:r>
              <a:rPr lang="en-US" altLang="en-US" sz="1400" dirty="0"/>
              <a:t>50.1% General Tasks &amp; Development</a:t>
            </a:r>
          </a:p>
          <a:p>
            <a:pPr marL="342891" indent="-342891" defTabSz="457200" fontAlgn="base">
              <a:spcBef>
                <a:spcPct val="20000"/>
              </a:spcBef>
              <a:spcAft>
                <a:spcPct val="0"/>
              </a:spcAft>
              <a:buClr>
                <a:schemeClr val="tx2"/>
              </a:buClr>
              <a:buFont typeface="Arial" pitchFamily="34" charset="0"/>
              <a:buChar char="•"/>
            </a:pPr>
            <a:r>
              <a:rPr lang="en-US" altLang="en-US" sz="1400" dirty="0"/>
              <a:t>49.9% Debugging</a:t>
            </a:r>
          </a:p>
          <a:p>
            <a:pPr marL="342891" indent="-342891" defTabSz="457200" fontAlgn="base">
              <a:spcBef>
                <a:spcPct val="20000"/>
              </a:spcBef>
              <a:spcAft>
                <a:spcPct val="0"/>
              </a:spcAft>
              <a:buClr>
                <a:schemeClr val="tx2"/>
              </a:buClr>
              <a:buFont typeface="Arial" pitchFamily="34" charset="0"/>
              <a:buChar char="•"/>
            </a:pPr>
            <a:endParaRPr lang="en-US" altLang="en-US" sz="1400" dirty="0"/>
          </a:p>
          <a:p>
            <a:pPr defTabSz="457200" fontAlgn="base">
              <a:spcBef>
                <a:spcPct val="20000"/>
              </a:spcBef>
              <a:spcAft>
                <a:spcPct val="0"/>
              </a:spcAft>
              <a:buClr>
                <a:schemeClr val="tx2"/>
              </a:buClr>
              <a:buFont typeface="Arial" pitchFamily="34" charset="0"/>
            </a:pPr>
            <a:r>
              <a:rPr lang="en-US" altLang="en-US" sz="1400" dirty="0"/>
              <a:t>Projected Outcome(s)</a:t>
            </a:r>
          </a:p>
          <a:p>
            <a:pPr marL="342891" indent="-342891" defTabSz="457200" fontAlgn="base">
              <a:spcBef>
                <a:spcPct val="20000"/>
              </a:spcBef>
              <a:spcAft>
                <a:spcPct val="0"/>
              </a:spcAft>
              <a:buClr>
                <a:schemeClr val="tx2"/>
              </a:buClr>
              <a:buFont typeface="Arial" pitchFamily="34" charset="0"/>
              <a:buChar char="•"/>
            </a:pPr>
            <a:r>
              <a:rPr lang="en-US" altLang="en-US" sz="1400" dirty="0"/>
              <a:t>Effective debugging technique(s) can save 26% in debug time</a:t>
            </a:r>
          </a:p>
          <a:p>
            <a:pPr marL="342891" indent="-342891" defTabSz="457200" fontAlgn="base">
              <a:spcBef>
                <a:spcPct val="20000"/>
              </a:spcBef>
              <a:spcAft>
                <a:spcPct val="0"/>
              </a:spcAft>
              <a:buClr>
                <a:schemeClr val="tx2"/>
              </a:buClr>
              <a:buFont typeface="Arial" pitchFamily="34" charset="0"/>
              <a:buChar char="•"/>
            </a:pPr>
            <a:r>
              <a:rPr lang="en-US" altLang="en-US" sz="1400" dirty="0"/>
              <a:t>Net Global Savings Potential $81 Billion</a:t>
            </a:r>
          </a:p>
          <a:p>
            <a:pPr marL="342891" indent="-342891" defTabSz="457200" fontAlgn="base">
              <a:spcBef>
                <a:spcPct val="20000"/>
              </a:spcBef>
              <a:spcAft>
                <a:spcPct val="0"/>
              </a:spcAft>
              <a:buClr>
                <a:schemeClr val="tx2"/>
              </a:buClr>
              <a:buFont typeface="Arial" pitchFamily="34" charset="0"/>
              <a:buChar char="•"/>
            </a:pPr>
            <a:endParaRPr lang="en-US" altLang="en-US" sz="1400" dirty="0"/>
          </a:p>
          <a:p>
            <a:pPr defTabSz="457200" fontAlgn="base">
              <a:spcBef>
                <a:spcPct val="20000"/>
              </a:spcBef>
              <a:spcAft>
                <a:spcPct val="0"/>
              </a:spcAft>
              <a:buClr>
                <a:schemeClr val="tx2"/>
              </a:buClr>
              <a:buFont typeface="Arial" pitchFamily="34" charset="0"/>
            </a:pPr>
            <a:r>
              <a:rPr lang="en-US" altLang="en-US" sz="1400" dirty="0"/>
              <a:t>Bottomline</a:t>
            </a:r>
          </a:p>
          <a:p>
            <a:pPr marL="342891" indent="-342891" defTabSz="457200" fontAlgn="base">
              <a:spcBef>
                <a:spcPct val="20000"/>
              </a:spcBef>
              <a:spcAft>
                <a:spcPct val="0"/>
              </a:spcAft>
              <a:buClr>
                <a:schemeClr val="tx2"/>
              </a:buClr>
              <a:buFont typeface="Arial" pitchFamily="34" charset="0"/>
              <a:buChar char="•"/>
            </a:pPr>
            <a:r>
              <a:rPr lang="en-US" altLang="en-US" sz="1400" dirty="0"/>
              <a:t>We have opportunities</a:t>
            </a:r>
            <a:endParaRPr lang="en-US" altLang="en-US" sz="2800" dirty="0"/>
          </a:p>
        </p:txBody>
      </p:sp>
      <p:sp>
        <p:nvSpPr>
          <p:cNvPr id="6" name="Rectangle 5">
            <a:extLst>
              <a:ext uri="{FF2B5EF4-FFF2-40B4-BE49-F238E27FC236}">
                <a16:creationId xmlns:a16="http://schemas.microsoft.com/office/drawing/2014/main" id="{7A4C1216-542F-40B9-A6CD-CD51F6F185B0}"/>
              </a:ext>
            </a:extLst>
          </p:cNvPr>
          <p:cNvSpPr/>
          <p:nvPr/>
        </p:nvSpPr>
        <p:spPr>
          <a:xfrm>
            <a:off x="69298" y="5638791"/>
            <a:ext cx="12033801" cy="430887"/>
          </a:xfrm>
          <a:prstGeom prst="rect">
            <a:avLst/>
          </a:prstGeom>
        </p:spPr>
        <p:txBody>
          <a:bodyPr wrap="square">
            <a:spAutoFit/>
          </a:bodyPr>
          <a:lstStyle/>
          <a:p>
            <a:r>
              <a:rPr lang="en-US" altLang="en-US" sz="1100" dirty="0">
                <a:ea typeface="Intel Clear"/>
                <a:cs typeface="Arial" panose="020B0604020202020204" pitchFamily="34" charset="0"/>
              </a:rPr>
              <a:t>Reference:  Britton, T., </a:t>
            </a:r>
            <a:r>
              <a:rPr lang="en-US" altLang="en-US" sz="1100" dirty="0" err="1">
                <a:ea typeface="Intel Clear"/>
                <a:cs typeface="Arial" panose="020B0604020202020204" pitchFamily="34" charset="0"/>
              </a:rPr>
              <a:t>Jeng</a:t>
            </a:r>
            <a:r>
              <a:rPr lang="en-US" altLang="en-US" sz="1100" dirty="0">
                <a:ea typeface="Intel Clear"/>
                <a:cs typeface="Arial" panose="020B0604020202020204" pitchFamily="34" charset="0"/>
              </a:rPr>
              <a:t>, L., Carver, G., </a:t>
            </a:r>
            <a:r>
              <a:rPr lang="en-US" altLang="en-US" sz="1100" dirty="0" err="1">
                <a:ea typeface="Intel Clear"/>
                <a:cs typeface="Arial" panose="020B0604020202020204" pitchFamily="34" charset="0"/>
              </a:rPr>
              <a:t>Cheak</a:t>
            </a:r>
            <a:r>
              <a:rPr lang="en-US" altLang="en-US" sz="1100" dirty="0">
                <a:ea typeface="Intel Clear"/>
                <a:cs typeface="Arial" panose="020B0604020202020204" pitchFamily="34" charset="0"/>
              </a:rPr>
              <a:t>, P. &amp; </a:t>
            </a:r>
            <a:r>
              <a:rPr lang="en-US" altLang="en-US" sz="1100" dirty="0" err="1">
                <a:ea typeface="Intel Clear"/>
                <a:cs typeface="Arial" panose="020B0604020202020204" pitchFamily="34" charset="0"/>
              </a:rPr>
              <a:t>Katzenellenbogen</a:t>
            </a:r>
            <a:r>
              <a:rPr lang="en-US" altLang="en-US" sz="1100" dirty="0">
                <a:ea typeface="Intel Clear"/>
                <a:cs typeface="Arial" panose="020B0604020202020204" pitchFamily="34" charset="0"/>
              </a:rPr>
              <a:t>, T. (2013) </a:t>
            </a:r>
            <a:r>
              <a:rPr lang="en-US" altLang="en-US" sz="1100" dirty="0">
                <a:ea typeface="Intel Clear"/>
                <a:cs typeface="Arial" panose="020B0604020202020204" pitchFamily="34" charset="0"/>
                <a:hlinkClick r:id="rId4">
                  <a:extLst>
                    <a:ext uri="{A12FA001-AC4F-418D-AE19-62706E023703}">
                      <ahyp:hlinkClr xmlns:ahyp="http://schemas.microsoft.com/office/drawing/2018/hyperlinkcolor" val="tx"/>
                    </a:ext>
                  </a:extLst>
                </a:hlinkClick>
              </a:rPr>
              <a:t>Reversible Debugging Software: Quantify the time and cost saved using reversible debuggers</a:t>
            </a:r>
            <a:endParaRPr lang="en-US" altLang="en-US" sz="1100" dirty="0">
              <a:ea typeface="Intel Clear"/>
              <a:cs typeface="Arial" panose="020B0604020202020204" pitchFamily="34" charset="0"/>
            </a:endParaRPr>
          </a:p>
          <a:p>
            <a:r>
              <a:rPr lang="fr-FR" sz="1100" dirty="0"/>
              <a:t>Source: Evans Data Corporation (2012), </a:t>
            </a:r>
            <a:r>
              <a:rPr lang="fr-FR" sz="1100" dirty="0" err="1"/>
              <a:t>Payscale</a:t>
            </a:r>
            <a:r>
              <a:rPr lang="fr-FR" sz="1100" dirty="0"/>
              <a:t> (2012),  RTI (2002), CVP </a:t>
            </a:r>
            <a:r>
              <a:rPr lang="fr-FR" sz="1100" dirty="0" err="1"/>
              <a:t>Surveys</a:t>
            </a:r>
            <a:r>
              <a:rPr lang="fr-FR" sz="1100" dirty="0"/>
              <a:t> (2012)</a:t>
            </a:r>
            <a:endParaRPr lang="en-US" sz="1100" dirty="0"/>
          </a:p>
        </p:txBody>
      </p:sp>
    </p:spTree>
    <p:extLst>
      <p:ext uri="{BB962C8B-B14F-4D97-AF65-F5344CB8AC3E}">
        <p14:creationId xmlns:p14="http://schemas.microsoft.com/office/powerpoint/2010/main" val="308473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p:txBody>
          <a:bodyPr/>
          <a:lstStyle/>
          <a:p>
            <a:r>
              <a:rPr lang="en-US" dirty="0"/>
              <a:t>Problem Statement</a:t>
            </a:r>
            <a:br>
              <a:rPr lang="en-US" dirty="0"/>
            </a:br>
            <a:endParaRPr lang="en-US" dirty="0"/>
          </a:p>
        </p:txBody>
      </p:sp>
      <p:sp>
        <p:nvSpPr>
          <p:cNvPr id="4" name="Content Placeholder 3">
            <a:extLst>
              <a:ext uri="{FF2B5EF4-FFF2-40B4-BE49-F238E27FC236}">
                <a16:creationId xmlns:a16="http://schemas.microsoft.com/office/drawing/2014/main" id="{1B0B34BB-6F2B-4C1A-A158-DC4A323064AA}"/>
              </a:ext>
            </a:extLst>
          </p:cNvPr>
          <p:cNvSpPr>
            <a:spLocks noGrp="1"/>
          </p:cNvSpPr>
          <p:nvPr>
            <p:ph idx="1"/>
          </p:nvPr>
        </p:nvSpPr>
        <p:spPr>
          <a:xfrm>
            <a:off x="609600" y="647700"/>
            <a:ext cx="10972800" cy="5377017"/>
          </a:xfrm>
        </p:spPr>
        <p:txBody>
          <a:bodyPr/>
          <a:lstStyle/>
          <a:p>
            <a:r>
              <a:rPr lang="en-US" sz="2800" dirty="0"/>
              <a:t>Our debug/root cause and fix velocities are too slow</a:t>
            </a:r>
          </a:p>
          <a:p>
            <a:pPr lvl="2"/>
            <a:r>
              <a:rPr lang="en-US" dirty="0"/>
              <a:t>~6.5 days of effort to resolve each bug (spread over several weeks)</a:t>
            </a:r>
          </a:p>
          <a:p>
            <a:pPr lvl="2"/>
            <a:r>
              <a:rPr lang="en-US" dirty="0"/>
              <a:t>Our SSD devices are complex</a:t>
            </a:r>
          </a:p>
          <a:p>
            <a:pPr lvl="2"/>
            <a:r>
              <a:rPr lang="en-US" dirty="0"/>
              <a:t>Analysis (root-cause) requires a broad and deep understanding of FW/system</a:t>
            </a:r>
          </a:p>
          <a:p>
            <a:pPr lvl="3"/>
            <a:r>
              <a:rPr lang="en-US" dirty="0"/>
              <a:t>FW developers must spend time understanding context of bug or seeking expert council</a:t>
            </a:r>
          </a:p>
          <a:p>
            <a:pPr lvl="2"/>
            <a:r>
              <a:rPr lang="en-US" dirty="0"/>
              <a:t>Large number of issues to resolve strains expert availability</a:t>
            </a:r>
          </a:p>
          <a:p>
            <a:pPr lvl="3"/>
            <a:r>
              <a:rPr lang="en-US" dirty="0"/>
              <a:t>(Example) ADP program to date has seen just over </a:t>
            </a:r>
            <a:r>
              <a:rPr lang="en-US" dirty="0">
                <a:hlinkClick r:id="rId3">
                  <a:extLst>
                    <a:ext uri="{A12FA001-AC4F-418D-AE19-62706E023703}">
                      <ahyp:hlinkClr xmlns:ahyp="http://schemas.microsoft.com/office/drawing/2018/hyperlinkcolor" val="tx"/>
                    </a:ext>
                  </a:extLst>
                </a:hlinkClick>
              </a:rPr>
              <a:t>3,000 bugs</a:t>
            </a:r>
            <a:endParaRPr lang="en-US" dirty="0"/>
          </a:p>
          <a:p>
            <a:r>
              <a:rPr lang="en-US" sz="2800" dirty="0"/>
              <a:t>Hard to predict drive failures (asserts, perf, power, …)</a:t>
            </a:r>
          </a:p>
          <a:p>
            <a:pPr lvl="2"/>
            <a:r>
              <a:rPr lang="en-US" dirty="0"/>
              <a:t>We’re usually test-and-check </a:t>
            </a:r>
          </a:p>
          <a:p>
            <a:endParaRPr lang="en-US" dirty="0"/>
          </a:p>
          <a:p>
            <a:pPr lvl="3"/>
            <a:endParaRPr lang="en-US" dirty="0"/>
          </a:p>
          <a:p>
            <a:pPr lvl="2"/>
            <a:endParaRPr lang="en-US" dirty="0"/>
          </a:p>
        </p:txBody>
      </p:sp>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4294967295"/>
          </p:nvPr>
        </p:nvSpPr>
        <p:spPr/>
        <p:txBody>
          <a:bodyPr/>
          <a:lstStyle/>
          <a:p>
            <a:fld id="{EE2556C5-CE8C-6547-B838-EA80C61A4AF7}" type="slidenum">
              <a:rPr lang="en-US" smtClean="0">
                <a:solidFill>
                  <a:schemeClr val="bg1"/>
                </a:solidFill>
              </a:rPr>
              <a:pPr/>
              <a:t>24</a:t>
            </a:fld>
            <a:endParaRPr lang="en-US" dirty="0">
              <a:solidFill>
                <a:schemeClr val="bg1"/>
              </a:solidFill>
            </a:endParaRPr>
          </a:p>
        </p:txBody>
      </p:sp>
      <p:pic>
        <p:nvPicPr>
          <p:cNvPr id="19" name="Graphic 18" descr="Bug">
            <a:extLst>
              <a:ext uri="{FF2B5EF4-FFF2-40B4-BE49-F238E27FC236}">
                <a16:creationId xmlns:a16="http://schemas.microsoft.com/office/drawing/2014/main" id="{2670A051-51F1-4521-923F-1F0E29ECA8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864156" y="4960489"/>
            <a:ext cx="679939" cy="679939"/>
          </a:xfrm>
          <a:prstGeom prst="rect">
            <a:avLst/>
          </a:prstGeom>
        </p:spPr>
      </p:pic>
      <p:pic>
        <p:nvPicPr>
          <p:cNvPr id="20" name="Graphic 19" descr="Confused person">
            <a:extLst>
              <a:ext uri="{FF2B5EF4-FFF2-40B4-BE49-F238E27FC236}">
                <a16:creationId xmlns:a16="http://schemas.microsoft.com/office/drawing/2014/main" id="{D327C676-290B-41DE-A249-6CFFDC28EE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7071" y="4889293"/>
            <a:ext cx="914400" cy="914400"/>
          </a:xfrm>
          <a:prstGeom prst="rect">
            <a:avLst/>
          </a:prstGeom>
        </p:spPr>
      </p:pic>
      <p:pic>
        <p:nvPicPr>
          <p:cNvPr id="21" name="Graphic 20" descr="Workflow">
            <a:extLst>
              <a:ext uri="{FF2B5EF4-FFF2-40B4-BE49-F238E27FC236}">
                <a16:creationId xmlns:a16="http://schemas.microsoft.com/office/drawing/2014/main" id="{73E3A903-0A3B-4C0E-92DA-3DE86BBF53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27547" y="4906695"/>
            <a:ext cx="914400" cy="914400"/>
          </a:xfrm>
          <a:prstGeom prst="rect">
            <a:avLst/>
          </a:prstGeom>
        </p:spPr>
      </p:pic>
      <p:pic>
        <p:nvPicPr>
          <p:cNvPr id="22" name="Graphic 21" descr="Open book">
            <a:extLst>
              <a:ext uri="{FF2B5EF4-FFF2-40B4-BE49-F238E27FC236}">
                <a16:creationId xmlns:a16="http://schemas.microsoft.com/office/drawing/2014/main" id="{ACBC136A-86BD-438F-90A7-894E5AB0C0F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85559" y="4852106"/>
            <a:ext cx="914400" cy="914400"/>
          </a:xfrm>
          <a:prstGeom prst="rect">
            <a:avLst/>
          </a:prstGeom>
        </p:spPr>
      </p:pic>
      <p:pic>
        <p:nvPicPr>
          <p:cNvPr id="23" name="Graphic 22" descr="Books">
            <a:extLst>
              <a:ext uri="{FF2B5EF4-FFF2-40B4-BE49-F238E27FC236}">
                <a16:creationId xmlns:a16="http://schemas.microsoft.com/office/drawing/2014/main" id="{7B524C0A-5FAB-4D0B-A4AA-9DDCE3458EB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94923" y="4856683"/>
            <a:ext cx="914400" cy="914400"/>
          </a:xfrm>
          <a:prstGeom prst="rect">
            <a:avLst/>
          </a:prstGeom>
        </p:spPr>
      </p:pic>
      <p:pic>
        <p:nvPicPr>
          <p:cNvPr id="24" name="Graphic 23" descr="Customer review RTL">
            <a:extLst>
              <a:ext uri="{FF2B5EF4-FFF2-40B4-BE49-F238E27FC236}">
                <a16:creationId xmlns:a16="http://schemas.microsoft.com/office/drawing/2014/main" id="{B7431B59-1289-4C12-82B9-1121441F08B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052399" y="4795319"/>
            <a:ext cx="914400" cy="914400"/>
          </a:xfrm>
          <a:prstGeom prst="rect">
            <a:avLst/>
          </a:prstGeom>
        </p:spPr>
      </p:pic>
      <p:pic>
        <p:nvPicPr>
          <p:cNvPr id="25" name="Graphic 24" descr="Questions">
            <a:extLst>
              <a:ext uri="{FF2B5EF4-FFF2-40B4-BE49-F238E27FC236}">
                <a16:creationId xmlns:a16="http://schemas.microsoft.com/office/drawing/2014/main" id="{6914902B-1539-48EF-B854-406A6EABA18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92775" y="4843258"/>
            <a:ext cx="914400" cy="914400"/>
          </a:xfrm>
          <a:prstGeom prst="rect">
            <a:avLst/>
          </a:prstGeom>
        </p:spPr>
      </p:pic>
      <p:pic>
        <p:nvPicPr>
          <p:cNvPr id="26" name="Graphic 25" descr="Scientist">
            <a:extLst>
              <a:ext uri="{FF2B5EF4-FFF2-40B4-BE49-F238E27FC236}">
                <a16:creationId xmlns:a16="http://schemas.microsoft.com/office/drawing/2014/main" id="{82774208-34ED-4BC7-83DF-504CE4620BB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78341" y="4808453"/>
            <a:ext cx="914400" cy="914400"/>
          </a:xfrm>
          <a:prstGeom prst="rect">
            <a:avLst/>
          </a:prstGeom>
        </p:spPr>
      </p:pic>
      <p:pic>
        <p:nvPicPr>
          <p:cNvPr id="27" name="Graphic 26" descr="Bug spray">
            <a:extLst>
              <a:ext uri="{FF2B5EF4-FFF2-40B4-BE49-F238E27FC236}">
                <a16:creationId xmlns:a16="http://schemas.microsoft.com/office/drawing/2014/main" id="{17BC85CB-54FC-4687-811F-8691EB356F5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3516456">
            <a:off x="9023657" y="4581194"/>
            <a:ext cx="914400" cy="914400"/>
          </a:xfrm>
          <a:prstGeom prst="rect">
            <a:avLst/>
          </a:prstGeom>
        </p:spPr>
      </p:pic>
      <p:pic>
        <p:nvPicPr>
          <p:cNvPr id="28" name="Graphic 27" descr="Disk">
            <a:extLst>
              <a:ext uri="{FF2B5EF4-FFF2-40B4-BE49-F238E27FC236}">
                <a16:creationId xmlns:a16="http://schemas.microsoft.com/office/drawing/2014/main" id="{FE7AE598-D1F1-4BF9-AEE2-7B854AF9920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510687" y="5042686"/>
            <a:ext cx="723821" cy="723821"/>
          </a:xfrm>
          <a:prstGeom prst="rect">
            <a:avLst/>
          </a:prstGeom>
        </p:spPr>
      </p:pic>
      <p:pic>
        <p:nvPicPr>
          <p:cNvPr id="29" name="Graphic 28" descr="Bullseye">
            <a:extLst>
              <a:ext uri="{FF2B5EF4-FFF2-40B4-BE49-F238E27FC236}">
                <a16:creationId xmlns:a16="http://schemas.microsoft.com/office/drawing/2014/main" id="{EE473472-8AA6-495A-B06B-AA5AAB417E9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753447" y="4930275"/>
            <a:ext cx="619035" cy="619035"/>
          </a:xfrm>
          <a:prstGeom prst="rect">
            <a:avLst/>
          </a:prstGeom>
        </p:spPr>
      </p:pic>
      <p:pic>
        <p:nvPicPr>
          <p:cNvPr id="30" name="Graphic 29" descr="Thumbs up sign">
            <a:extLst>
              <a:ext uri="{FF2B5EF4-FFF2-40B4-BE49-F238E27FC236}">
                <a16:creationId xmlns:a16="http://schemas.microsoft.com/office/drawing/2014/main" id="{4C49D274-3E6E-424A-8FB1-539AA9E1010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473669" y="4889293"/>
            <a:ext cx="914400" cy="914400"/>
          </a:xfrm>
          <a:prstGeom prst="rect">
            <a:avLst/>
          </a:prstGeom>
        </p:spPr>
      </p:pic>
    </p:spTree>
    <p:extLst>
      <p:ext uri="{BB962C8B-B14F-4D97-AF65-F5344CB8AC3E}">
        <p14:creationId xmlns:p14="http://schemas.microsoft.com/office/powerpoint/2010/main" val="1842058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p:txBody>
          <a:bodyPr/>
          <a:lstStyle/>
          <a:p>
            <a:r>
              <a:rPr lang="en-US" dirty="0"/>
              <a:t>Environment Observation and Hypothesis</a:t>
            </a:r>
          </a:p>
        </p:txBody>
      </p:sp>
      <p:sp>
        <p:nvSpPr>
          <p:cNvPr id="4" name="Content Placeholder 3">
            <a:extLst>
              <a:ext uri="{FF2B5EF4-FFF2-40B4-BE49-F238E27FC236}">
                <a16:creationId xmlns:a16="http://schemas.microsoft.com/office/drawing/2014/main" id="{1B0B34BB-6F2B-4C1A-A158-DC4A323064AA}"/>
              </a:ext>
            </a:extLst>
          </p:cNvPr>
          <p:cNvSpPr>
            <a:spLocks noGrp="1"/>
          </p:cNvSpPr>
          <p:nvPr>
            <p:ph idx="1"/>
          </p:nvPr>
        </p:nvSpPr>
        <p:spPr/>
        <p:txBody>
          <a:bodyPr/>
          <a:lstStyle/>
          <a:p>
            <a:r>
              <a:rPr lang="en-US" sz="2800" dirty="0"/>
              <a:t>Observation</a:t>
            </a:r>
          </a:p>
          <a:p>
            <a:pPr lvl="1"/>
            <a:r>
              <a:rPr lang="en-US" sz="2400" dirty="0"/>
              <a:t>We are people, resource, and time constrained for BU expectations</a:t>
            </a:r>
          </a:p>
          <a:p>
            <a:pPr lvl="1"/>
            <a:endParaRPr lang="en-US" sz="2400" dirty="0"/>
          </a:p>
          <a:p>
            <a:r>
              <a:rPr lang="en-US" sz="2800" dirty="0"/>
              <a:t>Hypothesis</a:t>
            </a:r>
          </a:p>
          <a:p>
            <a:pPr lvl="1"/>
            <a:r>
              <a:rPr lang="en-US" sz="2400" dirty="0"/>
              <a:t>We can amplify our expert(s) capabilities and influence through automation</a:t>
            </a:r>
          </a:p>
        </p:txBody>
      </p:sp>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4294967295"/>
          </p:nvPr>
        </p:nvSpPr>
        <p:spPr/>
        <p:txBody>
          <a:bodyPr/>
          <a:lstStyle/>
          <a:p>
            <a:fld id="{EE2556C5-CE8C-6547-B838-EA80C61A4AF7}" type="slidenum">
              <a:rPr lang="en-US" smtClean="0">
                <a:solidFill>
                  <a:schemeClr val="bg1"/>
                </a:solidFill>
              </a:rPr>
              <a:pPr/>
              <a:t>25</a:t>
            </a:fld>
            <a:endParaRPr lang="en-US" dirty="0">
              <a:solidFill>
                <a:schemeClr val="bg1"/>
              </a:solidFill>
            </a:endParaRPr>
          </a:p>
        </p:txBody>
      </p:sp>
      <p:pic>
        <p:nvPicPr>
          <p:cNvPr id="5" name="Graphic 4" descr="Bug">
            <a:extLst>
              <a:ext uri="{FF2B5EF4-FFF2-40B4-BE49-F238E27FC236}">
                <a16:creationId xmlns:a16="http://schemas.microsoft.com/office/drawing/2014/main" id="{821FB3EB-6CB6-46E8-8850-2BA8CC6659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760184" y="5194539"/>
            <a:ext cx="679939" cy="679939"/>
          </a:xfrm>
          <a:prstGeom prst="rect">
            <a:avLst/>
          </a:prstGeom>
        </p:spPr>
      </p:pic>
      <p:pic>
        <p:nvPicPr>
          <p:cNvPr id="6" name="Graphic 5" descr="Confused person">
            <a:extLst>
              <a:ext uri="{FF2B5EF4-FFF2-40B4-BE49-F238E27FC236}">
                <a16:creationId xmlns:a16="http://schemas.microsoft.com/office/drawing/2014/main" id="{F142B238-5061-48CE-AB24-8798B3159F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93099" y="5123343"/>
            <a:ext cx="914400" cy="914400"/>
          </a:xfrm>
          <a:prstGeom prst="rect">
            <a:avLst/>
          </a:prstGeom>
        </p:spPr>
      </p:pic>
      <p:pic>
        <p:nvPicPr>
          <p:cNvPr id="7" name="Graphic 6" descr="Workflow">
            <a:extLst>
              <a:ext uri="{FF2B5EF4-FFF2-40B4-BE49-F238E27FC236}">
                <a16:creationId xmlns:a16="http://schemas.microsoft.com/office/drawing/2014/main" id="{F0BD0669-FB34-43FE-834F-94FB86E11E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23575" y="5140745"/>
            <a:ext cx="914400" cy="914400"/>
          </a:xfrm>
          <a:prstGeom prst="rect">
            <a:avLst/>
          </a:prstGeom>
        </p:spPr>
      </p:pic>
      <p:pic>
        <p:nvPicPr>
          <p:cNvPr id="8" name="Graphic 7" descr="Open book">
            <a:extLst>
              <a:ext uri="{FF2B5EF4-FFF2-40B4-BE49-F238E27FC236}">
                <a16:creationId xmlns:a16="http://schemas.microsoft.com/office/drawing/2014/main" id="{37F73AA9-D7ED-4D64-B178-94141EB1AE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81587" y="5086156"/>
            <a:ext cx="914400" cy="914400"/>
          </a:xfrm>
          <a:prstGeom prst="rect">
            <a:avLst/>
          </a:prstGeom>
        </p:spPr>
      </p:pic>
      <p:pic>
        <p:nvPicPr>
          <p:cNvPr id="9" name="Graphic 8" descr="Books">
            <a:extLst>
              <a:ext uri="{FF2B5EF4-FFF2-40B4-BE49-F238E27FC236}">
                <a16:creationId xmlns:a16="http://schemas.microsoft.com/office/drawing/2014/main" id="{97409B07-826D-4996-98FA-3C35E88BDE6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90951" y="5090733"/>
            <a:ext cx="914400" cy="914400"/>
          </a:xfrm>
          <a:prstGeom prst="rect">
            <a:avLst/>
          </a:prstGeom>
        </p:spPr>
      </p:pic>
      <p:pic>
        <p:nvPicPr>
          <p:cNvPr id="10" name="Graphic 9" descr="Customer review RTL">
            <a:extLst>
              <a:ext uri="{FF2B5EF4-FFF2-40B4-BE49-F238E27FC236}">
                <a16:creationId xmlns:a16="http://schemas.microsoft.com/office/drawing/2014/main" id="{B38E00A1-4F80-4A10-B0E1-56CB103F90B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48427" y="5029369"/>
            <a:ext cx="914400" cy="914400"/>
          </a:xfrm>
          <a:prstGeom prst="rect">
            <a:avLst/>
          </a:prstGeom>
        </p:spPr>
      </p:pic>
      <p:pic>
        <p:nvPicPr>
          <p:cNvPr id="11" name="Graphic 10" descr="Questions">
            <a:extLst>
              <a:ext uri="{FF2B5EF4-FFF2-40B4-BE49-F238E27FC236}">
                <a16:creationId xmlns:a16="http://schemas.microsoft.com/office/drawing/2014/main" id="{A0FDDA3F-B1B6-4FEC-B3AC-B70B18977A5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88803" y="5077308"/>
            <a:ext cx="914400" cy="914400"/>
          </a:xfrm>
          <a:prstGeom prst="rect">
            <a:avLst/>
          </a:prstGeom>
        </p:spPr>
      </p:pic>
      <p:pic>
        <p:nvPicPr>
          <p:cNvPr id="12" name="Graphic 11" descr="Scientist">
            <a:extLst>
              <a:ext uri="{FF2B5EF4-FFF2-40B4-BE49-F238E27FC236}">
                <a16:creationId xmlns:a16="http://schemas.microsoft.com/office/drawing/2014/main" id="{6CCE5BB9-F2E3-4745-910D-DC4497CA51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974369" y="5042503"/>
            <a:ext cx="914400" cy="914400"/>
          </a:xfrm>
          <a:prstGeom prst="rect">
            <a:avLst/>
          </a:prstGeom>
        </p:spPr>
      </p:pic>
      <p:pic>
        <p:nvPicPr>
          <p:cNvPr id="13" name="Graphic 12" descr="Bug spray">
            <a:extLst>
              <a:ext uri="{FF2B5EF4-FFF2-40B4-BE49-F238E27FC236}">
                <a16:creationId xmlns:a16="http://schemas.microsoft.com/office/drawing/2014/main" id="{D1801CC8-DAA9-45D2-BDB3-C06AAEA4999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3516456">
            <a:off x="8919685" y="4827944"/>
            <a:ext cx="914400" cy="914400"/>
          </a:xfrm>
          <a:prstGeom prst="rect">
            <a:avLst/>
          </a:prstGeom>
        </p:spPr>
      </p:pic>
      <p:pic>
        <p:nvPicPr>
          <p:cNvPr id="14" name="Graphic 13" descr="Disk">
            <a:extLst>
              <a:ext uri="{FF2B5EF4-FFF2-40B4-BE49-F238E27FC236}">
                <a16:creationId xmlns:a16="http://schemas.microsoft.com/office/drawing/2014/main" id="{98CB687F-AB1E-4ACA-B5F4-0047FC54D17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06715" y="5276736"/>
            <a:ext cx="723821" cy="723821"/>
          </a:xfrm>
          <a:prstGeom prst="rect">
            <a:avLst/>
          </a:prstGeom>
        </p:spPr>
      </p:pic>
      <p:pic>
        <p:nvPicPr>
          <p:cNvPr id="15" name="Graphic 14" descr="Robot">
            <a:extLst>
              <a:ext uri="{FF2B5EF4-FFF2-40B4-BE49-F238E27FC236}">
                <a16:creationId xmlns:a16="http://schemas.microsoft.com/office/drawing/2014/main" id="{831F8E9C-C1D9-485E-9116-8BD4AD077F2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690951" y="4128103"/>
            <a:ext cx="914400" cy="914400"/>
          </a:xfrm>
          <a:prstGeom prst="rect">
            <a:avLst/>
          </a:prstGeom>
        </p:spPr>
      </p:pic>
      <p:pic>
        <p:nvPicPr>
          <p:cNvPr id="16" name="Graphic 15" descr="Bullseye">
            <a:extLst>
              <a:ext uri="{FF2B5EF4-FFF2-40B4-BE49-F238E27FC236}">
                <a16:creationId xmlns:a16="http://schemas.microsoft.com/office/drawing/2014/main" id="{5E070DA2-5CD0-4745-8A7D-42D44FB0D31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649475" y="5164325"/>
            <a:ext cx="619035" cy="619035"/>
          </a:xfrm>
          <a:prstGeom prst="rect">
            <a:avLst/>
          </a:prstGeom>
        </p:spPr>
      </p:pic>
      <p:pic>
        <p:nvPicPr>
          <p:cNvPr id="17" name="Graphic 16" descr="Thumbs up sign">
            <a:extLst>
              <a:ext uri="{FF2B5EF4-FFF2-40B4-BE49-F238E27FC236}">
                <a16:creationId xmlns:a16="http://schemas.microsoft.com/office/drawing/2014/main" id="{BF32667F-60C4-4D43-B3FA-CC0913DBE74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710051" y="4996957"/>
            <a:ext cx="914400" cy="914400"/>
          </a:xfrm>
          <a:prstGeom prst="rect">
            <a:avLst/>
          </a:prstGeom>
        </p:spPr>
      </p:pic>
      <p:pic>
        <p:nvPicPr>
          <p:cNvPr id="18" name="Graphic 17" descr="Robot">
            <a:extLst>
              <a:ext uri="{FF2B5EF4-FFF2-40B4-BE49-F238E27FC236}">
                <a16:creationId xmlns:a16="http://schemas.microsoft.com/office/drawing/2014/main" id="{EA281730-28E8-4509-B03E-B1A556068AF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855031" y="4113243"/>
            <a:ext cx="914400" cy="914400"/>
          </a:xfrm>
          <a:prstGeom prst="rect">
            <a:avLst/>
          </a:prstGeom>
        </p:spPr>
      </p:pic>
      <p:pic>
        <p:nvPicPr>
          <p:cNvPr id="20" name="Graphic 19" descr="Robot">
            <a:extLst>
              <a:ext uri="{FF2B5EF4-FFF2-40B4-BE49-F238E27FC236}">
                <a16:creationId xmlns:a16="http://schemas.microsoft.com/office/drawing/2014/main" id="{D82E227F-1E2B-4C97-8E1A-5F3E04B242E6}"/>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598240" y="4128103"/>
            <a:ext cx="914400" cy="914400"/>
          </a:xfrm>
          <a:prstGeom prst="rect">
            <a:avLst/>
          </a:prstGeom>
        </p:spPr>
      </p:pic>
      <p:sp>
        <p:nvSpPr>
          <p:cNvPr id="22" name="TextBox 21">
            <a:extLst>
              <a:ext uri="{FF2B5EF4-FFF2-40B4-BE49-F238E27FC236}">
                <a16:creationId xmlns:a16="http://schemas.microsoft.com/office/drawing/2014/main" id="{5982167D-301A-4E23-93A0-50A1DEF7BE4E}"/>
              </a:ext>
            </a:extLst>
          </p:cNvPr>
          <p:cNvSpPr txBox="1"/>
          <p:nvPr/>
        </p:nvSpPr>
        <p:spPr>
          <a:xfrm>
            <a:off x="1044173" y="3894362"/>
            <a:ext cx="2108875" cy="246221"/>
          </a:xfrm>
          <a:prstGeom prst="rect">
            <a:avLst/>
          </a:prstGeom>
          <a:noFill/>
        </p:spPr>
        <p:txBody>
          <a:bodyPr vert="horz" wrap="square" lIns="0" tIns="0" rIns="0" bIns="0" rtlCol="0">
            <a:spAutoFit/>
          </a:bodyPr>
          <a:lstStyle/>
          <a:p>
            <a:pPr algn="ctr"/>
            <a:r>
              <a:rPr lang="en-US" sz="1600" dirty="0"/>
              <a:t>Agent(s)</a:t>
            </a:r>
          </a:p>
        </p:txBody>
      </p:sp>
      <p:sp>
        <p:nvSpPr>
          <p:cNvPr id="35" name="TextBox 34">
            <a:extLst>
              <a:ext uri="{FF2B5EF4-FFF2-40B4-BE49-F238E27FC236}">
                <a16:creationId xmlns:a16="http://schemas.microsoft.com/office/drawing/2014/main" id="{CA8BF8F5-42E6-4578-9BB1-F7262DB0B1A9}"/>
              </a:ext>
            </a:extLst>
          </p:cNvPr>
          <p:cNvSpPr txBox="1"/>
          <p:nvPr/>
        </p:nvSpPr>
        <p:spPr>
          <a:xfrm>
            <a:off x="3175475" y="3863754"/>
            <a:ext cx="2108875" cy="246221"/>
          </a:xfrm>
          <a:prstGeom prst="rect">
            <a:avLst/>
          </a:prstGeom>
          <a:noFill/>
        </p:spPr>
        <p:txBody>
          <a:bodyPr vert="horz" wrap="square" lIns="0" tIns="0" rIns="0" bIns="0" rtlCol="0">
            <a:spAutoFit/>
          </a:bodyPr>
          <a:lstStyle/>
          <a:p>
            <a:pPr algn="ctr"/>
            <a:r>
              <a:rPr lang="en-US" sz="1600" dirty="0"/>
              <a:t>Action(s)</a:t>
            </a:r>
          </a:p>
        </p:txBody>
      </p:sp>
      <p:sp>
        <p:nvSpPr>
          <p:cNvPr id="36" name="TextBox 35">
            <a:extLst>
              <a:ext uri="{FF2B5EF4-FFF2-40B4-BE49-F238E27FC236}">
                <a16:creationId xmlns:a16="http://schemas.microsoft.com/office/drawing/2014/main" id="{5D6A4020-A851-4441-BCE0-A7FBB23313D0}"/>
              </a:ext>
            </a:extLst>
          </p:cNvPr>
          <p:cNvSpPr txBox="1"/>
          <p:nvPr/>
        </p:nvSpPr>
        <p:spPr>
          <a:xfrm>
            <a:off x="5345473" y="3858738"/>
            <a:ext cx="2108875" cy="246221"/>
          </a:xfrm>
          <a:prstGeom prst="rect">
            <a:avLst/>
          </a:prstGeom>
          <a:noFill/>
        </p:spPr>
        <p:txBody>
          <a:bodyPr vert="horz" wrap="square" lIns="0" tIns="0" rIns="0" bIns="0" rtlCol="0">
            <a:spAutoFit/>
          </a:bodyPr>
          <a:lstStyle/>
          <a:p>
            <a:pPr algn="ctr"/>
            <a:r>
              <a:rPr lang="en-US" sz="1600" dirty="0"/>
              <a:t>State(s), Reason(s)</a:t>
            </a:r>
          </a:p>
        </p:txBody>
      </p:sp>
      <p:sp>
        <p:nvSpPr>
          <p:cNvPr id="37" name="TextBox 36">
            <a:extLst>
              <a:ext uri="{FF2B5EF4-FFF2-40B4-BE49-F238E27FC236}">
                <a16:creationId xmlns:a16="http://schemas.microsoft.com/office/drawing/2014/main" id="{73F7E8CD-404D-481E-8E57-6011E228600D}"/>
              </a:ext>
            </a:extLst>
          </p:cNvPr>
          <p:cNvSpPr txBox="1"/>
          <p:nvPr/>
        </p:nvSpPr>
        <p:spPr>
          <a:xfrm>
            <a:off x="8714187" y="3867022"/>
            <a:ext cx="2108875" cy="246221"/>
          </a:xfrm>
          <a:prstGeom prst="rect">
            <a:avLst/>
          </a:prstGeom>
          <a:noFill/>
        </p:spPr>
        <p:txBody>
          <a:bodyPr vert="horz" wrap="square" lIns="0" tIns="0" rIns="0" bIns="0" rtlCol="0">
            <a:spAutoFit/>
          </a:bodyPr>
          <a:lstStyle/>
          <a:p>
            <a:pPr algn="ctr"/>
            <a:r>
              <a:rPr lang="en-US" sz="1600" dirty="0"/>
              <a:t>Situation(s)</a:t>
            </a:r>
          </a:p>
        </p:txBody>
      </p:sp>
      <p:pic>
        <p:nvPicPr>
          <p:cNvPr id="38" name="Graphic 37" descr="Robot">
            <a:extLst>
              <a:ext uri="{FF2B5EF4-FFF2-40B4-BE49-F238E27FC236}">
                <a16:creationId xmlns:a16="http://schemas.microsoft.com/office/drawing/2014/main" id="{F9BA9392-11D4-4C0A-80BF-14B7B24A2CB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289111" y="4109975"/>
            <a:ext cx="914400" cy="914400"/>
          </a:xfrm>
          <a:prstGeom prst="rect">
            <a:avLst/>
          </a:prstGeom>
        </p:spPr>
      </p:pic>
      <p:sp>
        <p:nvSpPr>
          <p:cNvPr id="39" name="TextBox 38">
            <a:extLst>
              <a:ext uri="{FF2B5EF4-FFF2-40B4-BE49-F238E27FC236}">
                <a16:creationId xmlns:a16="http://schemas.microsoft.com/office/drawing/2014/main" id="{D66032A2-EF6A-4AA7-9A99-598339CFCA8A}"/>
              </a:ext>
            </a:extLst>
          </p:cNvPr>
          <p:cNvSpPr txBox="1"/>
          <p:nvPr/>
        </p:nvSpPr>
        <p:spPr>
          <a:xfrm>
            <a:off x="10130535" y="3878811"/>
            <a:ext cx="2108875" cy="246221"/>
          </a:xfrm>
          <a:prstGeom prst="rect">
            <a:avLst/>
          </a:prstGeom>
          <a:noFill/>
        </p:spPr>
        <p:txBody>
          <a:bodyPr vert="horz" wrap="square" lIns="0" tIns="0" rIns="0" bIns="0" rtlCol="0">
            <a:spAutoFit/>
          </a:bodyPr>
          <a:lstStyle/>
          <a:p>
            <a:pPr algn="ctr"/>
            <a:r>
              <a:rPr lang="en-US" sz="1600" dirty="0"/>
              <a:t>Assessment(s)</a:t>
            </a:r>
          </a:p>
        </p:txBody>
      </p:sp>
      <p:pic>
        <p:nvPicPr>
          <p:cNvPr id="40" name="Graphic 39" descr="Robot">
            <a:extLst>
              <a:ext uri="{FF2B5EF4-FFF2-40B4-BE49-F238E27FC236}">
                <a16:creationId xmlns:a16="http://schemas.microsoft.com/office/drawing/2014/main" id="{4481D3BD-E965-4EF0-AEC3-00DCF2E382B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690627" y="4128103"/>
            <a:ext cx="914400" cy="914400"/>
          </a:xfrm>
          <a:prstGeom prst="rect">
            <a:avLst/>
          </a:prstGeom>
        </p:spPr>
      </p:pic>
    </p:spTree>
    <p:extLst>
      <p:ext uri="{BB962C8B-B14F-4D97-AF65-F5344CB8AC3E}">
        <p14:creationId xmlns:p14="http://schemas.microsoft.com/office/powerpoint/2010/main" val="2082596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C201C39-EAB9-4CBD-BC45-2F9BC3E55929}"/>
              </a:ext>
            </a:extLst>
          </p:cNvPr>
          <p:cNvSpPr/>
          <p:nvPr/>
        </p:nvSpPr>
        <p:spPr>
          <a:xfrm>
            <a:off x="445437" y="1240537"/>
            <a:ext cx="11323112" cy="4006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p:txBody>
          <a:bodyPr>
            <a:noAutofit/>
          </a:bodyPr>
          <a:lstStyle/>
          <a:p>
            <a:r>
              <a:rPr lang="en-US" dirty="0"/>
              <a:t>Challenge(s) in our Environment (Visualization)</a:t>
            </a:r>
          </a:p>
        </p:txBody>
      </p:sp>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4294967295"/>
          </p:nvPr>
        </p:nvSpPr>
        <p:spPr/>
        <p:txBody>
          <a:bodyPr/>
          <a:lstStyle/>
          <a:p>
            <a:fld id="{EE2556C5-CE8C-6547-B838-EA80C61A4AF7}" type="slidenum">
              <a:rPr lang="en-US" smtClean="0">
                <a:solidFill>
                  <a:schemeClr val="bg1"/>
                </a:solidFill>
              </a:rPr>
              <a:pPr/>
              <a:t>26</a:t>
            </a:fld>
            <a:endParaRPr lang="en-US" dirty="0">
              <a:solidFill>
                <a:schemeClr val="bg1"/>
              </a:solidFill>
            </a:endParaRPr>
          </a:p>
        </p:txBody>
      </p:sp>
      <p:sp>
        <p:nvSpPr>
          <p:cNvPr id="50" name="Rectangle: Rounded Corners 49">
            <a:extLst>
              <a:ext uri="{FF2B5EF4-FFF2-40B4-BE49-F238E27FC236}">
                <a16:creationId xmlns:a16="http://schemas.microsoft.com/office/drawing/2014/main" id="{E3B139A6-7CA8-41A7-8441-D07F0EBF11D8}"/>
              </a:ext>
            </a:extLst>
          </p:cNvPr>
          <p:cNvSpPr/>
          <p:nvPr/>
        </p:nvSpPr>
        <p:spPr>
          <a:xfrm>
            <a:off x="474251" y="5386368"/>
            <a:ext cx="11243498" cy="613937"/>
          </a:xfrm>
          <a:prstGeom prst="round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Plenty of data </a:t>
            </a:r>
            <a:r>
              <a:rPr lang="en-US" sz="2000" dirty="0">
                <a:solidFill>
                  <a:schemeClr val="tx1"/>
                </a:solidFill>
              </a:rPr>
              <a:t>is </a:t>
            </a:r>
            <a:r>
              <a:rPr lang="en-US" sz="2000" b="1" dirty="0">
                <a:solidFill>
                  <a:schemeClr val="tx1"/>
                </a:solidFill>
              </a:rPr>
              <a:t>available</a:t>
            </a:r>
            <a:r>
              <a:rPr lang="en-US" sz="2000" dirty="0">
                <a:solidFill>
                  <a:schemeClr val="tx1"/>
                </a:solidFill>
              </a:rPr>
              <a:t> (multiple firmware versions of telemetry) and it is</a:t>
            </a:r>
            <a:r>
              <a:rPr lang="en-US" sz="2000" b="1" dirty="0">
                <a:solidFill>
                  <a:schemeClr val="tx1"/>
                </a:solidFill>
              </a:rPr>
              <a:t> not used</a:t>
            </a:r>
            <a:r>
              <a:rPr lang="en-US" sz="2000" dirty="0">
                <a:solidFill>
                  <a:schemeClr val="tx1"/>
                </a:solidFill>
              </a:rPr>
              <a:t> </a:t>
            </a:r>
            <a:r>
              <a:rPr lang="en-US" sz="2000" dirty="0">
                <a:solidFill>
                  <a:schemeClr val="tx1"/>
                </a:solidFill>
                <a:sym typeface="Wingdings" panose="05000000000000000000" pitchFamily="2" charset="2"/>
              </a:rPr>
              <a:t>.</a:t>
            </a:r>
          </a:p>
          <a:p>
            <a:pPr algn="ctr"/>
            <a:r>
              <a:rPr lang="en-US" sz="2000" dirty="0">
                <a:solidFill>
                  <a:schemeClr val="tx1"/>
                </a:solidFill>
                <a:sym typeface="Wingdings" panose="05000000000000000000" pitchFamily="2" charset="2"/>
              </a:rPr>
              <a:t>It is </a:t>
            </a:r>
            <a:r>
              <a:rPr lang="en-US" sz="2000" b="1" dirty="0">
                <a:solidFill>
                  <a:schemeClr val="tx1"/>
                </a:solidFill>
                <a:sym typeface="Wingdings" panose="05000000000000000000" pitchFamily="2" charset="2"/>
              </a:rPr>
              <a:t>essential</a:t>
            </a:r>
            <a:r>
              <a:rPr lang="en-US" sz="2000" dirty="0">
                <a:solidFill>
                  <a:schemeClr val="tx1"/>
                </a:solidFill>
                <a:sym typeface="Wingdings" panose="05000000000000000000" pitchFamily="2" charset="2"/>
              </a:rPr>
              <a:t> to</a:t>
            </a:r>
            <a:r>
              <a:rPr lang="en-US" sz="2000" b="1" dirty="0">
                <a:solidFill>
                  <a:schemeClr val="tx1"/>
                </a:solidFill>
                <a:sym typeface="Wingdings" panose="05000000000000000000" pitchFamily="2" charset="2"/>
              </a:rPr>
              <a:t> automate analysis</a:t>
            </a:r>
            <a:r>
              <a:rPr lang="en-US" sz="2000" dirty="0">
                <a:solidFill>
                  <a:schemeClr val="tx1"/>
                </a:solidFill>
                <a:sym typeface="Wingdings" panose="05000000000000000000" pitchFamily="2" charset="2"/>
              </a:rPr>
              <a:t>, </a:t>
            </a:r>
            <a:r>
              <a:rPr lang="en-US" sz="2000" i="1" dirty="0">
                <a:solidFill>
                  <a:schemeClr val="tx1"/>
                </a:solidFill>
                <a:sym typeface="Wingdings" panose="05000000000000000000" pitchFamily="2" charset="2"/>
              </a:rPr>
              <a:t>methods, and conclusions </a:t>
            </a:r>
            <a:r>
              <a:rPr lang="en-US" sz="2000" b="1" i="1" dirty="0">
                <a:solidFill>
                  <a:schemeClr val="tx1"/>
                </a:solidFill>
                <a:sym typeface="Wingdings" panose="05000000000000000000" pitchFamily="2" charset="2"/>
              </a:rPr>
              <a:t>to navigate </a:t>
            </a:r>
            <a:r>
              <a:rPr lang="en-US" sz="2000" i="1" dirty="0">
                <a:solidFill>
                  <a:schemeClr val="tx1"/>
                </a:solidFill>
                <a:sym typeface="Wingdings" panose="05000000000000000000" pitchFamily="2" charset="2"/>
              </a:rPr>
              <a:t>in the </a:t>
            </a:r>
            <a:r>
              <a:rPr lang="en-US" sz="2000" b="1" i="1" dirty="0">
                <a:solidFill>
                  <a:schemeClr val="tx1"/>
                </a:solidFill>
                <a:sym typeface="Wingdings" panose="05000000000000000000" pitchFamily="2" charset="2"/>
              </a:rPr>
              <a:t>ocean of data</a:t>
            </a:r>
            <a:r>
              <a:rPr lang="en-US" sz="2000" i="1" dirty="0">
                <a:solidFill>
                  <a:schemeClr val="tx1"/>
                </a:solidFill>
                <a:sym typeface="Wingdings" panose="05000000000000000000" pitchFamily="2" charset="2"/>
              </a:rPr>
              <a:t>.</a:t>
            </a:r>
            <a:endParaRPr lang="en-US" sz="2000" dirty="0">
              <a:solidFill>
                <a:schemeClr val="tx1"/>
              </a:solidFill>
            </a:endParaRPr>
          </a:p>
        </p:txBody>
      </p:sp>
      <p:sp>
        <p:nvSpPr>
          <p:cNvPr id="51" name="TextBox 50">
            <a:extLst>
              <a:ext uri="{FF2B5EF4-FFF2-40B4-BE49-F238E27FC236}">
                <a16:creationId xmlns:a16="http://schemas.microsoft.com/office/drawing/2014/main" id="{3079CDFF-CAF4-4318-A7FC-28E9605AB7A2}"/>
              </a:ext>
            </a:extLst>
          </p:cNvPr>
          <p:cNvSpPr txBox="1"/>
          <p:nvPr/>
        </p:nvSpPr>
        <p:spPr>
          <a:xfrm>
            <a:off x="1455658" y="2391725"/>
            <a:ext cx="495905" cy="430887"/>
          </a:xfrm>
          <a:prstGeom prst="rect">
            <a:avLst/>
          </a:prstGeom>
          <a:noFill/>
        </p:spPr>
        <p:txBody>
          <a:bodyPr vert="horz" wrap="none" lIns="0" tIns="0" rIns="0" bIns="0" rtlCol="0">
            <a:spAutoFit/>
          </a:bodyPr>
          <a:lstStyle/>
          <a:p>
            <a:pPr algn="ctr"/>
            <a:r>
              <a:rPr lang="en-US" sz="1400" dirty="0"/>
              <a:t>FW</a:t>
            </a:r>
            <a:br>
              <a:rPr lang="en-US" sz="1400" dirty="0"/>
            </a:br>
            <a:r>
              <a:rPr lang="en-US" sz="1400" dirty="0"/>
              <a:t>Source</a:t>
            </a:r>
          </a:p>
        </p:txBody>
      </p:sp>
      <p:sp>
        <p:nvSpPr>
          <p:cNvPr id="52" name="TextBox 51">
            <a:extLst>
              <a:ext uri="{FF2B5EF4-FFF2-40B4-BE49-F238E27FC236}">
                <a16:creationId xmlns:a16="http://schemas.microsoft.com/office/drawing/2014/main" id="{CFDA64E1-36B6-48A9-A820-DDDD0ADCEBCB}"/>
              </a:ext>
            </a:extLst>
          </p:cNvPr>
          <p:cNvSpPr txBox="1"/>
          <p:nvPr/>
        </p:nvSpPr>
        <p:spPr>
          <a:xfrm>
            <a:off x="2031929" y="3043803"/>
            <a:ext cx="1061883" cy="861774"/>
          </a:xfrm>
          <a:prstGeom prst="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vert="horz" wrap="square" lIns="0" tIns="0" rIns="0" bIns="0" rtlCol="0">
            <a:spAutoFit/>
          </a:bodyPr>
          <a:lstStyle/>
          <a:p>
            <a:pPr algn="ctr"/>
            <a:r>
              <a:rPr lang="en-US" sz="1400" dirty="0">
                <a:solidFill>
                  <a:schemeClr val="tx1"/>
                </a:solidFill>
              </a:rPr>
              <a:t>Cross Language Compiler &amp; Parser</a:t>
            </a:r>
          </a:p>
        </p:txBody>
      </p:sp>
      <p:cxnSp>
        <p:nvCxnSpPr>
          <p:cNvPr id="53" name="Straight Arrow Connector 52">
            <a:extLst>
              <a:ext uri="{FF2B5EF4-FFF2-40B4-BE49-F238E27FC236}">
                <a16:creationId xmlns:a16="http://schemas.microsoft.com/office/drawing/2014/main" id="{BDF706FA-1286-4A27-82E4-B3466CDF4191}"/>
              </a:ext>
            </a:extLst>
          </p:cNvPr>
          <p:cNvCxnSpPr>
            <a:cxnSpLocks/>
          </p:cNvCxnSpPr>
          <p:nvPr/>
        </p:nvCxnSpPr>
        <p:spPr>
          <a:xfrm>
            <a:off x="1336342" y="2607167"/>
            <a:ext cx="695589" cy="0"/>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F3D2D5B2-5C4A-4CEB-B85E-031950346950}"/>
              </a:ext>
            </a:extLst>
          </p:cNvPr>
          <p:cNvCxnSpPr>
            <a:cxnSpLocks/>
            <a:stCxn id="73" idx="3"/>
            <a:endCxn id="72" idx="1"/>
          </p:cNvCxnSpPr>
          <p:nvPr/>
        </p:nvCxnSpPr>
        <p:spPr>
          <a:xfrm>
            <a:off x="3101543" y="2602197"/>
            <a:ext cx="1285299" cy="497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12443D7E-3F6E-4712-9490-8D008E4EC6E7}"/>
              </a:ext>
            </a:extLst>
          </p:cNvPr>
          <p:cNvSpPr txBox="1"/>
          <p:nvPr/>
        </p:nvSpPr>
        <p:spPr>
          <a:xfrm>
            <a:off x="3197349" y="2413284"/>
            <a:ext cx="747897" cy="215444"/>
          </a:xfrm>
          <a:prstGeom prst="rect">
            <a:avLst/>
          </a:prstGeom>
          <a:noFill/>
        </p:spPr>
        <p:txBody>
          <a:bodyPr vert="horz" wrap="none" lIns="0" tIns="0" rIns="0" bIns="0" rtlCol="0">
            <a:spAutoFit/>
          </a:bodyPr>
          <a:lstStyle/>
          <a:p>
            <a:pPr algn="ctr"/>
            <a:r>
              <a:rPr lang="en-US" sz="1400" dirty="0"/>
              <a:t>FW Binary</a:t>
            </a:r>
          </a:p>
        </p:txBody>
      </p:sp>
      <p:cxnSp>
        <p:nvCxnSpPr>
          <p:cNvPr id="56" name="Straight Arrow Connector 55">
            <a:extLst>
              <a:ext uri="{FF2B5EF4-FFF2-40B4-BE49-F238E27FC236}">
                <a16:creationId xmlns:a16="http://schemas.microsoft.com/office/drawing/2014/main" id="{F4BADEF2-6629-4B82-BB88-197514A23ED3}"/>
              </a:ext>
            </a:extLst>
          </p:cNvPr>
          <p:cNvCxnSpPr>
            <a:cxnSpLocks/>
            <a:stCxn id="52" idx="3"/>
            <a:endCxn id="72" idx="1"/>
          </p:cNvCxnSpPr>
          <p:nvPr/>
        </p:nvCxnSpPr>
        <p:spPr>
          <a:xfrm flipV="1">
            <a:off x="3093812" y="2607169"/>
            <a:ext cx="1293029" cy="86752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9CC93CD4-5195-421A-80BC-E964DE0EF766}"/>
              </a:ext>
            </a:extLst>
          </p:cNvPr>
          <p:cNvSpPr txBox="1"/>
          <p:nvPr/>
        </p:nvSpPr>
        <p:spPr>
          <a:xfrm rot="19544269">
            <a:off x="3113812" y="2900075"/>
            <a:ext cx="1066205" cy="646331"/>
          </a:xfrm>
          <a:prstGeom prst="rect">
            <a:avLst/>
          </a:prstGeom>
          <a:noFill/>
        </p:spPr>
        <p:txBody>
          <a:bodyPr vert="horz" wrap="square" lIns="0" tIns="0" rIns="0" bIns="0" rtlCol="0">
            <a:spAutoFit/>
          </a:bodyPr>
          <a:lstStyle/>
          <a:p>
            <a:pPr algn="ctr"/>
            <a:r>
              <a:rPr lang="en-US" sz="1400" dirty="0"/>
              <a:t>Dictionary of Telemetry </a:t>
            </a:r>
            <a:br>
              <a:rPr lang="en-US" sz="1400" dirty="0"/>
            </a:br>
            <a:r>
              <a:rPr lang="en-US" sz="1400" dirty="0"/>
              <a:t>Objects</a:t>
            </a:r>
          </a:p>
        </p:txBody>
      </p:sp>
      <p:cxnSp>
        <p:nvCxnSpPr>
          <p:cNvPr id="58" name="Straight Arrow Connector 57">
            <a:extLst>
              <a:ext uri="{FF2B5EF4-FFF2-40B4-BE49-F238E27FC236}">
                <a16:creationId xmlns:a16="http://schemas.microsoft.com/office/drawing/2014/main" id="{99E12170-5565-4211-A12F-68FC0965E8AC}"/>
              </a:ext>
            </a:extLst>
          </p:cNvPr>
          <p:cNvCxnSpPr>
            <a:cxnSpLocks/>
            <a:endCxn id="59" idx="1"/>
          </p:cNvCxnSpPr>
          <p:nvPr/>
        </p:nvCxnSpPr>
        <p:spPr>
          <a:xfrm flipH="1">
            <a:off x="5162771" y="2485877"/>
            <a:ext cx="18715" cy="961387"/>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ylinder 58">
            <a:extLst>
              <a:ext uri="{FF2B5EF4-FFF2-40B4-BE49-F238E27FC236}">
                <a16:creationId xmlns:a16="http://schemas.microsoft.com/office/drawing/2014/main" id="{BDAA8576-6311-4F14-9E21-FFD177CFFA22}"/>
              </a:ext>
            </a:extLst>
          </p:cNvPr>
          <p:cNvSpPr/>
          <p:nvPr/>
        </p:nvSpPr>
        <p:spPr>
          <a:xfrm>
            <a:off x="4675023" y="3447263"/>
            <a:ext cx="975495" cy="488283"/>
          </a:xfrm>
          <a:prstGeom prst="can">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solidFill>
                  <a:schemeClr val="tx1"/>
                </a:solidFill>
              </a:rPr>
              <a:t>Data Lake</a:t>
            </a:r>
          </a:p>
        </p:txBody>
      </p:sp>
      <p:cxnSp>
        <p:nvCxnSpPr>
          <p:cNvPr id="60" name="Straight Arrow Connector 59">
            <a:extLst>
              <a:ext uri="{FF2B5EF4-FFF2-40B4-BE49-F238E27FC236}">
                <a16:creationId xmlns:a16="http://schemas.microsoft.com/office/drawing/2014/main" id="{B2B79133-323E-4D9F-A07D-2AF148BFAC66}"/>
              </a:ext>
            </a:extLst>
          </p:cNvPr>
          <p:cNvCxnSpPr>
            <a:cxnSpLocks/>
            <a:stCxn id="72" idx="3"/>
          </p:cNvCxnSpPr>
          <p:nvPr/>
        </p:nvCxnSpPr>
        <p:spPr>
          <a:xfrm>
            <a:off x="5754685" y="2607169"/>
            <a:ext cx="743697" cy="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3DE23E11-5274-4E59-B829-A69F4CC4516B}"/>
              </a:ext>
            </a:extLst>
          </p:cNvPr>
          <p:cNvSpPr txBox="1"/>
          <p:nvPr/>
        </p:nvSpPr>
        <p:spPr>
          <a:xfrm>
            <a:off x="4290972" y="2990393"/>
            <a:ext cx="890928" cy="430887"/>
          </a:xfrm>
          <a:prstGeom prst="rect">
            <a:avLst/>
          </a:prstGeom>
          <a:noFill/>
        </p:spPr>
        <p:txBody>
          <a:bodyPr vert="horz" wrap="square" lIns="0" tIns="0" rIns="0" bIns="0" rtlCol="0">
            <a:spAutoFit/>
          </a:bodyPr>
          <a:lstStyle/>
          <a:p>
            <a:pPr algn="ctr"/>
            <a:r>
              <a:rPr lang="en-US" sz="1400" dirty="0"/>
              <a:t>Execution</a:t>
            </a:r>
          </a:p>
          <a:p>
            <a:pPr algn="ctr"/>
            <a:r>
              <a:rPr lang="en-US" sz="1400" dirty="0"/>
              <a:t>Data</a:t>
            </a:r>
          </a:p>
        </p:txBody>
      </p:sp>
      <p:sp>
        <p:nvSpPr>
          <p:cNvPr id="62" name="TextBox 61">
            <a:extLst>
              <a:ext uri="{FF2B5EF4-FFF2-40B4-BE49-F238E27FC236}">
                <a16:creationId xmlns:a16="http://schemas.microsoft.com/office/drawing/2014/main" id="{10F733F2-3385-4FED-98BD-B1E3504605E6}"/>
              </a:ext>
            </a:extLst>
          </p:cNvPr>
          <p:cNvSpPr txBox="1"/>
          <p:nvPr/>
        </p:nvSpPr>
        <p:spPr>
          <a:xfrm>
            <a:off x="5623248" y="2406052"/>
            <a:ext cx="989637" cy="215444"/>
          </a:xfrm>
          <a:prstGeom prst="rect">
            <a:avLst/>
          </a:prstGeom>
          <a:noFill/>
        </p:spPr>
        <p:txBody>
          <a:bodyPr vert="horz" wrap="square" lIns="0" tIns="0" rIns="0" bIns="0" rtlCol="0">
            <a:spAutoFit/>
          </a:bodyPr>
          <a:lstStyle/>
          <a:p>
            <a:pPr algn="ctr"/>
            <a:r>
              <a:rPr lang="en-US" sz="1400" dirty="0"/>
              <a:t>Failures</a:t>
            </a:r>
          </a:p>
        </p:txBody>
      </p:sp>
      <p:cxnSp>
        <p:nvCxnSpPr>
          <p:cNvPr id="63" name="Straight Arrow Connector 62">
            <a:extLst>
              <a:ext uri="{FF2B5EF4-FFF2-40B4-BE49-F238E27FC236}">
                <a16:creationId xmlns:a16="http://schemas.microsoft.com/office/drawing/2014/main" id="{209F8E38-BD0D-48C9-9758-463E238F73F1}"/>
              </a:ext>
            </a:extLst>
          </p:cNvPr>
          <p:cNvCxnSpPr>
            <a:cxnSpLocks/>
          </p:cNvCxnSpPr>
          <p:nvPr/>
        </p:nvCxnSpPr>
        <p:spPr>
          <a:xfrm>
            <a:off x="7122277" y="2607169"/>
            <a:ext cx="991011" cy="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DD2B3825-A7B7-4894-A5FA-58250A3865CF}"/>
              </a:ext>
            </a:extLst>
          </p:cNvPr>
          <p:cNvCxnSpPr>
            <a:cxnSpLocks/>
          </p:cNvCxnSpPr>
          <p:nvPr/>
        </p:nvCxnSpPr>
        <p:spPr>
          <a:xfrm flipV="1">
            <a:off x="9175172" y="2607169"/>
            <a:ext cx="882105" cy="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F75BF1CE-CE56-4525-ABD9-4820ECA583BF}"/>
              </a:ext>
            </a:extLst>
          </p:cNvPr>
          <p:cNvSpPr txBox="1"/>
          <p:nvPr/>
        </p:nvSpPr>
        <p:spPr>
          <a:xfrm>
            <a:off x="7157250" y="2391725"/>
            <a:ext cx="989637" cy="430887"/>
          </a:xfrm>
          <a:prstGeom prst="rect">
            <a:avLst/>
          </a:prstGeom>
          <a:noFill/>
        </p:spPr>
        <p:txBody>
          <a:bodyPr vert="horz" wrap="square" lIns="0" tIns="0" rIns="0" bIns="0" rtlCol="0">
            <a:spAutoFit/>
          </a:bodyPr>
          <a:lstStyle/>
          <a:p>
            <a:pPr algn="ctr"/>
            <a:r>
              <a:rPr lang="en-US" sz="1400" dirty="0"/>
              <a:t>Telemetry binaries</a:t>
            </a:r>
          </a:p>
        </p:txBody>
      </p:sp>
      <p:sp>
        <p:nvSpPr>
          <p:cNvPr id="66" name="TextBox 65">
            <a:extLst>
              <a:ext uri="{FF2B5EF4-FFF2-40B4-BE49-F238E27FC236}">
                <a16:creationId xmlns:a16="http://schemas.microsoft.com/office/drawing/2014/main" id="{DD139A55-71FC-4A81-97EE-9B24428117AF}"/>
              </a:ext>
            </a:extLst>
          </p:cNvPr>
          <p:cNvSpPr txBox="1"/>
          <p:nvPr/>
        </p:nvSpPr>
        <p:spPr>
          <a:xfrm>
            <a:off x="9152470" y="2391725"/>
            <a:ext cx="989637" cy="430887"/>
          </a:xfrm>
          <a:prstGeom prst="rect">
            <a:avLst/>
          </a:prstGeom>
          <a:noFill/>
        </p:spPr>
        <p:txBody>
          <a:bodyPr vert="horz" wrap="square" lIns="0" tIns="0" rIns="0" bIns="0" rtlCol="0">
            <a:spAutoFit/>
          </a:bodyPr>
          <a:lstStyle/>
          <a:p>
            <a:pPr algn="ctr"/>
            <a:r>
              <a:rPr lang="en-US" sz="1400" dirty="0"/>
              <a:t>Telemetry objects</a:t>
            </a:r>
          </a:p>
        </p:txBody>
      </p:sp>
      <p:cxnSp>
        <p:nvCxnSpPr>
          <p:cNvPr id="67" name="Straight Arrow Connector 66">
            <a:extLst>
              <a:ext uri="{FF2B5EF4-FFF2-40B4-BE49-F238E27FC236}">
                <a16:creationId xmlns:a16="http://schemas.microsoft.com/office/drawing/2014/main" id="{5F0B476B-1F40-4BAB-9360-EC6C66BB0AAE}"/>
              </a:ext>
            </a:extLst>
          </p:cNvPr>
          <p:cNvCxnSpPr>
            <a:cxnSpLocks/>
            <a:endCxn id="52" idx="1"/>
          </p:cNvCxnSpPr>
          <p:nvPr/>
        </p:nvCxnSpPr>
        <p:spPr>
          <a:xfrm>
            <a:off x="990825" y="2714890"/>
            <a:ext cx="1041104" cy="759800"/>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A31DBBA9-5C39-4C6B-9DE2-BDA071ED347F}"/>
              </a:ext>
            </a:extLst>
          </p:cNvPr>
          <p:cNvSpPr txBox="1"/>
          <p:nvPr/>
        </p:nvSpPr>
        <p:spPr>
          <a:xfrm>
            <a:off x="10794139" y="2657103"/>
            <a:ext cx="1147203" cy="430887"/>
          </a:xfrm>
          <a:prstGeom prst="rect">
            <a:avLst/>
          </a:prstGeom>
          <a:noFill/>
        </p:spPr>
        <p:txBody>
          <a:bodyPr vert="horz" wrap="square" lIns="0" tIns="0" rIns="0" bIns="0" rtlCol="0">
            <a:spAutoFit/>
          </a:bodyPr>
          <a:lstStyle/>
          <a:p>
            <a:pPr algn="ctr"/>
            <a:r>
              <a:rPr lang="en-US" sz="1400" dirty="0"/>
              <a:t>Likely root </a:t>
            </a:r>
          </a:p>
          <a:p>
            <a:pPr algn="ctr"/>
            <a:r>
              <a:rPr lang="en-US" sz="1400" dirty="0"/>
              <a:t>causes</a:t>
            </a:r>
          </a:p>
        </p:txBody>
      </p:sp>
      <p:sp>
        <p:nvSpPr>
          <p:cNvPr id="69" name="Rectangle 68">
            <a:extLst>
              <a:ext uri="{FF2B5EF4-FFF2-40B4-BE49-F238E27FC236}">
                <a16:creationId xmlns:a16="http://schemas.microsoft.com/office/drawing/2014/main" id="{722D14E7-C982-432A-8B5E-47ED82DCD320}"/>
              </a:ext>
            </a:extLst>
          </p:cNvPr>
          <p:cNvSpPr/>
          <p:nvPr/>
        </p:nvSpPr>
        <p:spPr>
          <a:xfrm>
            <a:off x="6447997" y="2284003"/>
            <a:ext cx="716523"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JIRA</a:t>
            </a:r>
          </a:p>
        </p:txBody>
      </p:sp>
      <p:sp>
        <p:nvSpPr>
          <p:cNvPr id="70" name="Rectangle 69">
            <a:extLst>
              <a:ext uri="{FF2B5EF4-FFF2-40B4-BE49-F238E27FC236}">
                <a16:creationId xmlns:a16="http://schemas.microsoft.com/office/drawing/2014/main" id="{93D0869B-B5BB-4C3D-8A22-C4125AE94223}"/>
              </a:ext>
            </a:extLst>
          </p:cNvPr>
          <p:cNvSpPr/>
          <p:nvPr/>
        </p:nvSpPr>
        <p:spPr>
          <a:xfrm>
            <a:off x="8098891" y="2284003"/>
            <a:ext cx="1076279"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Telemetry Extractor</a:t>
            </a:r>
          </a:p>
        </p:txBody>
      </p:sp>
      <p:sp>
        <p:nvSpPr>
          <p:cNvPr id="71" name="Rectangle 70">
            <a:extLst>
              <a:ext uri="{FF2B5EF4-FFF2-40B4-BE49-F238E27FC236}">
                <a16:creationId xmlns:a16="http://schemas.microsoft.com/office/drawing/2014/main" id="{7EEA5D85-3309-4737-A170-FC701CDD49B0}"/>
              </a:ext>
            </a:extLst>
          </p:cNvPr>
          <p:cNvSpPr/>
          <p:nvPr/>
        </p:nvSpPr>
        <p:spPr>
          <a:xfrm>
            <a:off x="10091508" y="2284003"/>
            <a:ext cx="716523"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Triage Tool</a:t>
            </a:r>
          </a:p>
        </p:txBody>
      </p:sp>
      <p:sp>
        <p:nvSpPr>
          <p:cNvPr id="72" name="Rectangle 71">
            <a:extLst>
              <a:ext uri="{FF2B5EF4-FFF2-40B4-BE49-F238E27FC236}">
                <a16:creationId xmlns:a16="http://schemas.microsoft.com/office/drawing/2014/main" id="{C3463817-1CC4-4444-9029-361C3173922B}"/>
              </a:ext>
            </a:extLst>
          </p:cNvPr>
          <p:cNvSpPr/>
          <p:nvPr/>
        </p:nvSpPr>
        <p:spPr>
          <a:xfrm>
            <a:off x="4386841" y="2284003"/>
            <a:ext cx="1367843"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Test tools (</a:t>
            </a:r>
            <a:r>
              <a:rPr lang="en-US" sz="1400" dirty="0" err="1">
                <a:solidFill>
                  <a:schemeClr val="tx1"/>
                </a:solidFill>
              </a:rPr>
              <a:t>Conval</a:t>
            </a:r>
            <a:r>
              <a:rPr lang="en-US" sz="1400" dirty="0">
                <a:solidFill>
                  <a:schemeClr val="tx1"/>
                </a:solidFill>
              </a:rPr>
              <a:t>, PV, …)</a:t>
            </a:r>
          </a:p>
        </p:txBody>
      </p:sp>
      <p:sp>
        <p:nvSpPr>
          <p:cNvPr id="73" name="Rectangle 72">
            <a:extLst>
              <a:ext uri="{FF2B5EF4-FFF2-40B4-BE49-F238E27FC236}">
                <a16:creationId xmlns:a16="http://schemas.microsoft.com/office/drawing/2014/main" id="{BD8D2D05-465C-49DD-A8F8-B2314A196E68}"/>
              </a:ext>
            </a:extLst>
          </p:cNvPr>
          <p:cNvSpPr/>
          <p:nvPr/>
        </p:nvSpPr>
        <p:spPr>
          <a:xfrm>
            <a:off x="2042122" y="2279032"/>
            <a:ext cx="1059423"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FW Compiler</a:t>
            </a:r>
          </a:p>
        </p:txBody>
      </p:sp>
      <p:sp>
        <p:nvSpPr>
          <p:cNvPr id="74" name="Rectangle 73">
            <a:extLst>
              <a:ext uri="{FF2B5EF4-FFF2-40B4-BE49-F238E27FC236}">
                <a16:creationId xmlns:a16="http://schemas.microsoft.com/office/drawing/2014/main" id="{A11B30DF-F679-42E7-828D-0CCB381842F0}"/>
              </a:ext>
            </a:extLst>
          </p:cNvPr>
          <p:cNvSpPr/>
          <p:nvPr/>
        </p:nvSpPr>
        <p:spPr>
          <a:xfrm>
            <a:off x="525051" y="2284003"/>
            <a:ext cx="811291"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Git – Source Control</a:t>
            </a:r>
          </a:p>
        </p:txBody>
      </p:sp>
      <p:sp>
        <p:nvSpPr>
          <p:cNvPr id="75" name="TextBox 74">
            <a:extLst>
              <a:ext uri="{FF2B5EF4-FFF2-40B4-BE49-F238E27FC236}">
                <a16:creationId xmlns:a16="http://schemas.microsoft.com/office/drawing/2014/main" id="{6904950C-67B5-45BF-8987-3F659CCD371B}"/>
              </a:ext>
            </a:extLst>
          </p:cNvPr>
          <p:cNvSpPr txBox="1"/>
          <p:nvPr/>
        </p:nvSpPr>
        <p:spPr>
          <a:xfrm>
            <a:off x="2029653" y="1586019"/>
            <a:ext cx="1073952" cy="430887"/>
          </a:xfrm>
          <a:prstGeom prst="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vert="horz" wrap="square" lIns="0" tIns="0" rIns="0" bIns="0" rtlCol="0">
            <a:spAutoFit/>
          </a:bodyPr>
          <a:lstStyle/>
          <a:p>
            <a:pPr algn="ctr"/>
            <a:r>
              <a:rPr lang="en-US" sz="1400" dirty="0">
                <a:solidFill>
                  <a:schemeClr val="tx1"/>
                </a:solidFill>
              </a:rPr>
              <a:t>Data Control Management</a:t>
            </a:r>
          </a:p>
        </p:txBody>
      </p:sp>
      <p:cxnSp>
        <p:nvCxnSpPr>
          <p:cNvPr id="76" name="Straight Arrow Connector 75">
            <a:extLst>
              <a:ext uri="{FF2B5EF4-FFF2-40B4-BE49-F238E27FC236}">
                <a16:creationId xmlns:a16="http://schemas.microsoft.com/office/drawing/2014/main" id="{0093237C-E813-41FD-A009-35D895AAB2F8}"/>
              </a:ext>
            </a:extLst>
          </p:cNvPr>
          <p:cNvCxnSpPr>
            <a:cxnSpLocks/>
            <a:endCxn id="75" idx="1"/>
          </p:cNvCxnSpPr>
          <p:nvPr/>
        </p:nvCxnSpPr>
        <p:spPr>
          <a:xfrm flipV="1">
            <a:off x="1226458" y="1801463"/>
            <a:ext cx="803195" cy="471312"/>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616DDCEF-6CAA-4B82-96D6-787169EF98C7}"/>
              </a:ext>
            </a:extLst>
          </p:cNvPr>
          <p:cNvCxnSpPr>
            <a:cxnSpLocks/>
            <a:stCxn id="75" idx="2"/>
            <a:endCxn id="73" idx="0"/>
          </p:cNvCxnSpPr>
          <p:nvPr/>
        </p:nvCxnSpPr>
        <p:spPr>
          <a:xfrm>
            <a:off x="2566629" y="2016906"/>
            <a:ext cx="5205" cy="262126"/>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392FA7F9-CB0F-429A-80EE-2B05A3D4C4DC}"/>
              </a:ext>
            </a:extLst>
          </p:cNvPr>
          <p:cNvCxnSpPr>
            <a:cxnSpLocks/>
            <a:stCxn id="88" idx="3"/>
            <a:endCxn id="71" idx="0"/>
          </p:cNvCxnSpPr>
          <p:nvPr/>
        </p:nvCxnSpPr>
        <p:spPr>
          <a:xfrm>
            <a:off x="9420579" y="1692577"/>
            <a:ext cx="1029191" cy="591426"/>
          </a:xfrm>
          <a:prstGeom prst="straightConnector1">
            <a:avLst/>
          </a:prstGeom>
          <a:ln>
            <a:solidFill>
              <a:schemeClr val="bg1"/>
            </a:solidFill>
            <a:headEnd type="triangle" w="med" len="med"/>
            <a:tailEnd type="triangle" w="med" len="med"/>
          </a:ln>
        </p:spPr>
        <p:style>
          <a:lnRef idx="2">
            <a:schemeClr val="accent4"/>
          </a:lnRef>
          <a:fillRef idx="0">
            <a:schemeClr val="accent4"/>
          </a:fillRef>
          <a:effectRef idx="1">
            <a:schemeClr val="accent4"/>
          </a:effectRef>
          <a:fontRef idx="minor">
            <a:schemeClr val="tx1"/>
          </a:fontRef>
        </p:style>
      </p:cxnSp>
      <p:sp>
        <p:nvSpPr>
          <p:cNvPr id="79" name="Rectangle 78">
            <a:extLst>
              <a:ext uri="{FF2B5EF4-FFF2-40B4-BE49-F238E27FC236}">
                <a16:creationId xmlns:a16="http://schemas.microsoft.com/office/drawing/2014/main" id="{0E065812-50BE-4E77-B1D7-B19227E06661}"/>
              </a:ext>
            </a:extLst>
          </p:cNvPr>
          <p:cNvSpPr/>
          <p:nvPr/>
        </p:nvSpPr>
        <p:spPr>
          <a:xfrm>
            <a:off x="6264883" y="3474690"/>
            <a:ext cx="1082751" cy="44571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Customer</a:t>
            </a:r>
          </a:p>
        </p:txBody>
      </p:sp>
      <p:cxnSp>
        <p:nvCxnSpPr>
          <p:cNvPr id="80" name="Straight Arrow Connector 79">
            <a:extLst>
              <a:ext uri="{FF2B5EF4-FFF2-40B4-BE49-F238E27FC236}">
                <a16:creationId xmlns:a16="http://schemas.microsoft.com/office/drawing/2014/main" id="{EF13287B-E34A-4996-8675-F84359851F2F}"/>
              </a:ext>
            </a:extLst>
          </p:cNvPr>
          <p:cNvCxnSpPr>
            <a:cxnSpLocks/>
            <a:stCxn id="79" idx="0"/>
          </p:cNvCxnSpPr>
          <p:nvPr/>
        </p:nvCxnSpPr>
        <p:spPr>
          <a:xfrm flipV="1">
            <a:off x="6806259" y="2930334"/>
            <a:ext cx="0" cy="544356"/>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2617E03C-E5A7-4AEC-A9E0-6F886D57F111}"/>
              </a:ext>
            </a:extLst>
          </p:cNvPr>
          <p:cNvSpPr txBox="1"/>
          <p:nvPr/>
        </p:nvSpPr>
        <p:spPr>
          <a:xfrm>
            <a:off x="6716308" y="3156587"/>
            <a:ext cx="989637" cy="215444"/>
          </a:xfrm>
          <a:prstGeom prst="rect">
            <a:avLst/>
          </a:prstGeom>
          <a:noFill/>
        </p:spPr>
        <p:txBody>
          <a:bodyPr vert="horz" wrap="square" lIns="0" tIns="0" rIns="0" bIns="0" rtlCol="0">
            <a:spAutoFit/>
          </a:bodyPr>
          <a:lstStyle/>
          <a:p>
            <a:pPr algn="ctr"/>
            <a:r>
              <a:rPr lang="en-US" sz="1400" dirty="0"/>
              <a:t>Failures</a:t>
            </a:r>
          </a:p>
        </p:txBody>
      </p:sp>
      <p:cxnSp>
        <p:nvCxnSpPr>
          <p:cNvPr id="82" name="Straight Arrow Connector 81">
            <a:extLst>
              <a:ext uri="{FF2B5EF4-FFF2-40B4-BE49-F238E27FC236}">
                <a16:creationId xmlns:a16="http://schemas.microsoft.com/office/drawing/2014/main" id="{85AF3A0F-08BF-4B53-BD90-0FCE7C4678E8}"/>
              </a:ext>
            </a:extLst>
          </p:cNvPr>
          <p:cNvCxnSpPr>
            <a:cxnSpLocks/>
            <a:stCxn id="79" idx="1"/>
            <a:endCxn id="59" idx="4"/>
          </p:cNvCxnSpPr>
          <p:nvPr/>
        </p:nvCxnSpPr>
        <p:spPr>
          <a:xfrm flipH="1" flipV="1">
            <a:off x="5650518" y="3691405"/>
            <a:ext cx="614365" cy="6140"/>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25033DE6-B1C9-4564-AE19-571C6FF295DE}"/>
              </a:ext>
            </a:extLst>
          </p:cNvPr>
          <p:cNvCxnSpPr>
            <a:cxnSpLocks/>
          </p:cNvCxnSpPr>
          <p:nvPr/>
        </p:nvCxnSpPr>
        <p:spPr>
          <a:xfrm flipH="1">
            <a:off x="5502736" y="2915518"/>
            <a:ext cx="928339" cy="468313"/>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2C7762AF-E94B-41F1-A518-7186D0C55FBD}"/>
              </a:ext>
            </a:extLst>
          </p:cNvPr>
          <p:cNvSpPr txBox="1"/>
          <p:nvPr/>
        </p:nvSpPr>
        <p:spPr>
          <a:xfrm rot="20028562">
            <a:off x="5494196" y="2942591"/>
            <a:ext cx="890928" cy="215444"/>
          </a:xfrm>
          <a:prstGeom prst="rect">
            <a:avLst/>
          </a:prstGeom>
          <a:noFill/>
        </p:spPr>
        <p:txBody>
          <a:bodyPr vert="horz" wrap="square" lIns="0" tIns="0" rIns="0" bIns="0" rtlCol="0">
            <a:spAutoFit/>
          </a:bodyPr>
          <a:lstStyle/>
          <a:p>
            <a:pPr algn="ctr"/>
            <a:r>
              <a:rPr lang="en-US" sz="1400" dirty="0"/>
              <a:t>Crawler</a:t>
            </a:r>
          </a:p>
        </p:txBody>
      </p:sp>
      <p:sp>
        <p:nvSpPr>
          <p:cNvPr id="85" name="Cylinder 84">
            <a:extLst>
              <a:ext uri="{FF2B5EF4-FFF2-40B4-BE49-F238E27FC236}">
                <a16:creationId xmlns:a16="http://schemas.microsoft.com/office/drawing/2014/main" id="{2D3E24AB-816A-41E8-BF3E-DECE18EF8272}"/>
              </a:ext>
            </a:extLst>
          </p:cNvPr>
          <p:cNvSpPr/>
          <p:nvPr/>
        </p:nvSpPr>
        <p:spPr>
          <a:xfrm>
            <a:off x="9884197" y="3441905"/>
            <a:ext cx="1147203" cy="596052"/>
          </a:xfrm>
          <a:prstGeom prst="can">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solidFill>
                  <a:schemeClr val="tx1"/>
                </a:solidFill>
              </a:rPr>
              <a:t>Debug Handbook</a:t>
            </a:r>
          </a:p>
        </p:txBody>
      </p:sp>
      <p:cxnSp>
        <p:nvCxnSpPr>
          <p:cNvPr id="86" name="Straight Arrow Connector 85">
            <a:extLst>
              <a:ext uri="{FF2B5EF4-FFF2-40B4-BE49-F238E27FC236}">
                <a16:creationId xmlns:a16="http://schemas.microsoft.com/office/drawing/2014/main" id="{56BB3165-04EB-465F-814A-8EB014392F83}"/>
              </a:ext>
            </a:extLst>
          </p:cNvPr>
          <p:cNvCxnSpPr>
            <a:cxnSpLocks/>
            <a:stCxn id="85" idx="1"/>
            <a:endCxn id="71" idx="2"/>
          </p:cNvCxnSpPr>
          <p:nvPr/>
        </p:nvCxnSpPr>
        <p:spPr>
          <a:xfrm flipH="1" flipV="1">
            <a:off x="10449770" y="2930333"/>
            <a:ext cx="8031" cy="511571"/>
          </a:xfrm>
          <a:prstGeom prst="straightConnector1">
            <a:avLst/>
          </a:prstGeom>
          <a:ln>
            <a:solidFill>
              <a:schemeClr val="bg1"/>
            </a:solidFill>
            <a:tailEnd type="triangle"/>
          </a:ln>
        </p:spPr>
        <p:style>
          <a:lnRef idx="3">
            <a:schemeClr val="accent3"/>
          </a:lnRef>
          <a:fillRef idx="0">
            <a:schemeClr val="accent3"/>
          </a:fillRef>
          <a:effectRef idx="2">
            <a:schemeClr val="accent3"/>
          </a:effectRef>
          <a:fontRef idx="minor">
            <a:schemeClr val="tx1"/>
          </a:fontRef>
        </p:style>
      </p:cxnSp>
      <p:sp>
        <p:nvSpPr>
          <p:cNvPr id="87" name="TextBox 86">
            <a:extLst>
              <a:ext uri="{FF2B5EF4-FFF2-40B4-BE49-F238E27FC236}">
                <a16:creationId xmlns:a16="http://schemas.microsoft.com/office/drawing/2014/main" id="{4412012C-48EB-4EED-9491-6ED09F395D13}"/>
              </a:ext>
            </a:extLst>
          </p:cNvPr>
          <p:cNvSpPr txBox="1"/>
          <p:nvPr/>
        </p:nvSpPr>
        <p:spPr>
          <a:xfrm>
            <a:off x="5458360" y="3490981"/>
            <a:ext cx="989637" cy="215444"/>
          </a:xfrm>
          <a:prstGeom prst="rect">
            <a:avLst/>
          </a:prstGeom>
          <a:noFill/>
        </p:spPr>
        <p:txBody>
          <a:bodyPr vert="horz" wrap="square" lIns="0" tIns="0" rIns="0" bIns="0" rtlCol="0">
            <a:spAutoFit/>
          </a:bodyPr>
          <a:lstStyle/>
          <a:p>
            <a:pPr algn="ctr"/>
            <a:r>
              <a:rPr lang="en-US" sz="1400" dirty="0"/>
              <a:t>Meta</a:t>
            </a:r>
          </a:p>
        </p:txBody>
      </p:sp>
      <p:sp>
        <p:nvSpPr>
          <p:cNvPr id="88" name="TextBox 87">
            <a:extLst>
              <a:ext uri="{FF2B5EF4-FFF2-40B4-BE49-F238E27FC236}">
                <a16:creationId xmlns:a16="http://schemas.microsoft.com/office/drawing/2014/main" id="{C56BC0A7-32D7-4739-AD1A-0A40C46E192A}"/>
              </a:ext>
            </a:extLst>
          </p:cNvPr>
          <p:cNvSpPr txBox="1"/>
          <p:nvPr/>
        </p:nvSpPr>
        <p:spPr>
          <a:xfrm>
            <a:off x="7931947" y="1369411"/>
            <a:ext cx="1488632" cy="646331"/>
          </a:xfrm>
          <a:prstGeom prst="rect">
            <a:avLst/>
          </a:prstGeom>
          <a:ln>
            <a:solidFill>
              <a:srgbClr val="F83308"/>
            </a:solidFill>
          </a:ln>
        </p:spPr>
        <p:style>
          <a:lnRef idx="2">
            <a:schemeClr val="accent4"/>
          </a:lnRef>
          <a:fillRef idx="1">
            <a:schemeClr val="lt1"/>
          </a:fillRef>
          <a:effectRef idx="0">
            <a:schemeClr val="accent4"/>
          </a:effectRef>
          <a:fontRef idx="minor">
            <a:schemeClr val="dk1"/>
          </a:fontRef>
        </p:style>
        <p:txBody>
          <a:bodyPr vert="horz" wrap="square" lIns="0" tIns="0" rIns="0" bIns="0" rtlCol="0">
            <a:spAutoFit/>
          </a:bodyPr>
          <a:lstStyle/>
          <a:p>
            <a:pPr algn="ctr"/>
            <a:r>
              <a:rPr lang="en-US" sz="1400" dirty="0">
                <a:solidFill>
                  <a:schemeClr val="tx1"/>
                </a:solidFill>
              </a:rPr>
              <a:t>Analysis, Experimentation, &amp; Simulation</a:t>
            </a:r>
          </a:p>
        </p:txBody>
      </p:sp>
      <p:cxnSp>
        <p:nvCxnSpPr>
          <p:cNvPr id="89" name="Straight Arrow Connector 88">
            <a:extLst>
              <a:ext uri="{FF2B5EF4-FFF2-40B4-BE49-F238E27FC236}">
                <a16:creationId xmlns:a16="http://schemas.microsoft.com/office/drawing/2014/main" id="{9E52DB83-B305-4848-9F33-A5C034B3D07E}"/>
              </a:ext>
            </a:extLst>
          </p:cNvPr>
          <p:cNvCxnSpPr>
            <a:cxnSpLocks/>
            <a:stCxn id="69" idx="0"/>
            <a:endCxn id="88" idx="1"/>
          </p:cNvCxnSpPr>
          <p:nvPr/>
        </p:nvCxnSpPr>
        <p:spPr>
          <a:xfrm flipV="1">
            <a:off x="6806259" y="1692577"/>
            <a:ext cx="1125688" cy="591426"/>
          </a:xfrm>
          <a:prstGeom prst="straightConnector1">
            <a:avLst/>
          </a:prstGeom>
          <a:ln>
            <a:solidFill>
              <a:schemeClr val="bg1"/>
            </a:solidFill>
            <a:headEnd type="triangl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90" name="Straight Arrow Connector 89">
            <a:extLst>
              <a:ext uri="{FF2B5EF4-FFF2-40B4-BE49-F238E27FC236}">
                <a16:creationId xmlns:a16="http://schemas.microsoft.com/office/drawing/2014/main" id="{A12A5455-E934-4517-AFFF-9AED386CF913}"/>
              </a:ext>
            </a:extLst>
          </p:cNvPr>
          <p:cNvCxnSpPr>
            <a:cxnSpLocks/>
          </p:cNvCxnSpPr>
          <p:nvPr/>
        </p:nvCxnSpPr>
        <p:spPr>
          <a:xfrm flipH="1">
            <a:off x="5181486" y="3938133"/>
            <a:ext cx="1" cy="485775"/>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91" name="Hexagon 90">
            <a:extLst>
              <a:ext uri="{FF2B5EF4-FFF2-40B4-BE49-F238E27FC236}">
                <a16:creationId xmlns:a16="http://schemas.microsoft.com/office/drawing/2014/main" id="{123097E6-6AD5-4777-9E83-BF984658D6E1}"/>
              </a:ext>
            </a:extLst>
          </p:cNvPr>
          <p:cNvSpPr/>
          <p:nvPr/>
        </p:nvSpPr>
        <p:spPr>
          <a:xfrm>
            <a:off x="4710164" y="4452475"/>
            <a:ext cx="923925" cy="660920"/>
          </a:xfrm>
          <a:prstGeom prst="hexagon">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Not used</a:t>
            </a:r>
          </a:p>
        </p:txBody>
      </p:sp>
      <p:cxnSp>
        <p:nvCxnSpPr>
          <p:cNvPr id="92" name="Straight Arrow Connector 91">
            <a:extLst>
              <a:ext uri="{FF2B5EF4-FFF2-40B4-BE49-F238E27FC236}">
                <a16:creationId xmlns:a16="http://schemas.microsoft.com/office/drawing/2014/main" id="{06D66E0A-AC93-4CA3-91E9-5667E2293BC3}"/>
              </a:ext>
            </a:extLst>
          </p:cNvPr>
          <p:cNvCxnSpPr>
            <a:cxnSpLocks/>
            <a:stCxn id="71" idx="3"/>
          </p:cNvCxnSpPr>
          <p:nvPr/>
        </p:nvCxnSpPr>
        <p:spPr>
          <a:xfrm flipV="1">
            <a:off x="10808031" y="2602197"/>
            <a:ext cx="960519" cy="4971"/>
          </a:xfrm>
          <a:prstGeom prst="straightConnector1">
            <a:avLst/>
          </a:prstGeom>
          <a:ln>
            <a:solidFill>
              <a:schemeClr val="bg1"/>
            </a:solidFill>
            <a:tailEnd type="triangle"/>
          </a:ln>
        </p:spPr>
        <p:style>
          <a:lnRef idx="3">
            <a:schemeClr val="accent3"/>
          </a:lnRef>
          <a:fillRef idx="0">
            <a:schemeClr val="accent3"/>
          </a:fillRef>
          <a:effectRef idx="2">
            <a:schemeClr val="accent3"/>
          </a:effectRef>
          <a:fontRef idx="minor">
            <a:schemeClr val="tx1"/>
          </a:fontRef>
        </p:style>
      </p:cxnSp>
      <p:sp>
        <p:nvSpPr>
          <p:cNvPr id="93" name="TextBox 92">
            <a:extLst>
              <a:ext uri="{FF2B5EF4-FFF2-40B4-BE49-F238E27FC236}">
                <a16:creationId xmlns:a16="http://schemas.microsoft.com/office/drawing/2014/main" id="{2F1C5896-1A8C-41E7-BDB9-E569010E5E03}"/>
              </a:ext>
            </a:extLst>
          </p:cNvPr>
          <p:cNvSpPr txBox="1"/>
          <p:nvPr/>
        </p:nvSpPr>
        <p:spPr>
          <a:xfrm>
            <a:off x="2688999" y="2057329"/>
            <a:ext cx="729367" cy="215444"/>
          </a:xfrm>
          <a:prstGeom prst="rect">
            <a:avLst/>
          </a:prstGeom>
          <a:noFill/>
        </p:spPr>
        <p:txBody>
          <a:bodyPr vert="horz" wrap="none" lIns="0" tIns="0" rIns="0" bIns="0" rtlCol="0">
            <a:spAutoFit/>
          </a:bodyPr>
          <a:lstStyle>
            <a:defPPr>
              <a:defRPr lang="en-US"/>
            </a:defPPr>
            <a:lvl1pPr algn="ctr">
              <a:defRPr sz="1400">
                <a:solidFill>
                  <a:schemeClr val="bg1"/>
                </a:solidFill>
              </a:defRPr>
            </a:lvl1pPr>
          </a:lstStyle>
          <a:p>
            <a:r>
              <a:rPr lang="en-US" dirty="0">
                <a:solidFill>
                  <a:schemeClr val="tx1"/>
                </a:solidFill>
              </a:rPr>
              <a:t>Object ids</a:t>
            </a:r>
          </a:p>
        </p:txBody>
      </p:sp>
    </p:spTree>
    <p:extLst>
      <p:ext uri="{BB962C8B-B14F-4D97-AF65-F5344CB8AC3E}">
        <p14:creationId xmlns:p14="http://schemas.microsoft.com/office/powerpoint/2010/main" val="548415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A1AE64DD-E403-4C2F-90C9-5E911728F434}"/>
              </a:ext>
            </a:extLst>
          </p:cNvPr>
          <p:cNvSpPr/>
          <p:nvPr/>
        </p:nvSpPr>
        <p:spPr>
          <a:xfrm>
            <a:off x="445437" y="806504"/>
            <a:ext cx="11323112" cy="46544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p:txBody>
          <a:bodyPr/>
          <a:lstStyle/>
          <a:p>
            <a:r>
              <a:rPr lang="en-US" dirty="0"/>
              <a:t>Solution Vision</a:t>
            </a:r>
          </a:p>
        </p:txBody>
      </p:sp>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4294967295"/>
          </p:nvPr>
        </p:nvSpPr>
        <p:spPr/>
        <p:txBody>
          <a:bodyPr/>
          <a:lstStyle/>
          <a:p>
            <a:fld id="{EE2556C5-CE8C-6547-B838-EA80C61A4AF7}" type="slidenum">
              <a:rPr lang="en-US" smtClean="0">
                <a:solidFill>
                  <a:schemeClr val="bg1"/>
                </a:solidFill>
              </a:rPr>
              <a:pPr/>
              <a:t>27</a:t>
            </a:fld>
            <a:endParaRPr lang="en-US" dirty="0">
              <a:solidFill>
                <a:schemeClr val="bg1"/>
              </a:solidFill>
            </a:endParaRPr>
          </a:p>
        </p:txBody>
      </p:sp>
      <p:cxnSp>
        <p:nvCxnSpPr>
          <p:cNvPr id="72" name="Straight Arrow Connector 71">
            <a:extLst>
              <a:ext uri="{FF2B5EF4-FFF2-40B4-BE49-F238E27FC236}">
                <a16:creationId xmlns:a16="http://schemas.microsoft.com/office/drawing/2014/main" id="{ADE18837-52F9-4FB4-81B7-5DD04E3D6B6E}"/>
              </a:ext>
            </a:extLst>
          </p:cNvPr>
          <p:cNvCxnSpPr>
            <a:cxnSpLocks/>
            <a:stCxn id="126" idx="3"/>
            <a:endCxn id="93" idx="0"/>
          </p:cNvCxnSpPr>
          <p:nvPr/>
        </p:nvCxnSpPr>
        <p:spPr>
          <a:xfrm>
            <a:off x="5186250" y="3456522"/>
            <a:ext cx="7061" cy="417224"/>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78" name="Rectangle: Rounded Corners 77">
            <a:extLst>
              <a:ext uri="{FF2B5EF4-FFF2-40B4-BE49-F238E27FC236}">
                <a16:creationId xmlns:a16="http://schemas.microsoft.com/office/drawing/2014/main" id="{F633D366-05F5-4465-A8FF-789588552429}"/>
              </a:ext>
            </a:extLst>
          </p:cNvPr>
          <p:cNvSpPr/>
          <p:nvPr/>
        </p:nvSpPr>
        <p:spPr>
          <a:xfrm>
            <a:off x="445438" y="5551860"/>
            <a:ext cx="11323112" cy="436086"/>
          </a:xfrm>
          <a:prstGeom prst="round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MP engines use fw-sources, defect info, debug-handbook, and extensive telemetry to generate automated analyses.</a:t>
            </a:r>
          </a:p>
        </p:txBody>
      </p:sp>
      <p:sp>
        <p:nvSpPr>
          <p:cNvPr id="80" name="TextBox 79">
            <a:extLst>
              <a:ext uri="{FF2B5EF4-FFF2-40B4-BE49-F238E27FC236}">
                <a16:creationId xmlns:a16="http://schemas.microsoft.com/office/drawing/2014/main" id="{2FD9C57F-8D0E-45AA-9B13-014EC56F7ECB}"/>
              </a:ext>
            </a:extLst>
          </p:cNvPr>
          <p:cNvSpPr txBox="1"/>
          <p:nvPr/>
        </p:nvSpPr>
        <p:spPr>
          <a:xfrm>
            <a:off x="4396335" y="3479385"/>
            <a:ext cx="1654043" cy="215444"/>
          </a:xfrm>
          <a:prstGeom prst="rect">
            <a:avLst/>
          </a:prstGeom>
          <a:noFill/>
        </p:spPr>
        <p:txBody>
          <a:bodyPr vert="horz" wrap="none" lIns="0" tIns="0" rIns="0" bIns="0" rtlCol="0">
            <a:spAutoFit/>
          </a:bodyPr>
          <a:lstStyle/>
          <a:p>
            <a:pPr algn="ctr"/>
            <a:r>
              <a:rPr lang="en-US" sz="1400" dirty="0">
                <a:solidFill>
                  <a:srgbClr val="00B050"/>
                </a:solidFill>
              </a:rPr>
              <a:t>Execution, Defect Data</a:t>
            </a:r>
          </a:p>
        </p:txBody>
      </p:sp>
      <p:sp>
        <p:nvSpPr>
          <p:cNvPr id="93" name="TextBox 92">
            <a:extLst>
              <a:ext uri="{FF2B5EF4-FFF2-40B4-BE49-F238E27FC236}">
                <a16:creationId xmlns:a16="http://schemas.microsoft.com/office/drawing/2014/main" id="{8DF5B9F0-7738-4CDC-B378-57E59BE2C44D}"/>
              </a:ext>
            </a:extLst>
          </p:cNvPr>
          <p:cNvSpPr txBox="1"/>
          <p:nvPr/>
        </p:nvSpPr>
        <p:spPr>
          <a:xfrm>
            <a:off x="4398276" y="3873746"/>
            <a:ext cx="1590069" cy="215444"/>
          </a:xfrm>
          <a:prstGeom prst="rect">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vert="horz" wrap="square" lIns="0" tIns="0" rIns="0" bIns="0" rtlCol="0">
            <a:spAutoFit/>
          </a:bodyPr>
          <a:lstStyle/>
          <a:p>
            <a:pPr algn="ctr"/>
            <a:r>
              <a:rPr lang="en-US" sz="1400" dirty="0">
                <a:solidFill>
                  <a:schemeClr val="tx1"/>
                </a:solidFill>
              </a:rPr>
              <a:t>MP Engine(s)</a:t>
            </a:r>
          </a:p>
        </p:txBody>
      </p:sp>
      <p:sp>
        <p:nvSpPr>
          <p:cNvPr id="95" name="TextBox 94">
            <a:extLst>
              <a:ext uri="{FF2B5EF4-FFF2-40B4-BE49-F238E27FC236}">
                <a16:creationId xmlns:a16="http://schemas.microsoft.com/office/drawing/2014/main" id="{F9FA84BA-D190-4F32-A8E9-0323126A620D}"/>
              </a:ext>
            </a:extLst>
          </p:cNvPr>
          <p:cNvSpPr txBox="1"/>
          <p:nvPr/>
        </p:nvSpPr>
        <p:spPr>
          <a:xfrm>
            <a:off x="3352966" y="3742847"/>
            <a:ext cx="566437" cy="430887"/>
          </a:xfrm>
          <a:prstGeom prst="rect">
            <a:avLst/>
          </a:prstGeom>
          <a:noFill/>
        </p:spPr>
        <p:txBody>
          <a:bodyPr vert="horz" wrap="none" lIns="0" tIns="0" rIns="0" bIns="0" rtlCol="0">
            <a:spAutoFit/>
          </a:bodyPr>
          <a:lstStyle/>
          <a:p>
            <a:pPr algn="ctr"/>
            <a:r>
              <a:rPr lang="en-US" sz="1400" dirty="0">
                <a:solidFill>
                  <a:srgbClr val="00B050"/>
                </a:solidFill>
              </a:rPr>
              <a:t>FW</a:t>
            </a:r>
            <a:br>
              <a:rPr lang="en-US" sz="1400" dirty="0">
                <a:solidFill>
                  <a:srgbClr val="00B050"/>
                </a:solidFill>
              </a:rPr>
            </a:br>
            <a:r>
              <a:rPr lang="en-US" sz="1400" dirty="0">
                <a:solidFill>
                  <a:srgbClr val="00B050"/>
                </a:solidFill>
              </a:rPr>
              <a:t>Source</a:t>
            </a:r>
            <a:r>
              <a:rPr lang="en-US" sz="1400" b="1" i="1" u="sng" dirty="0">
                <a:solidFill>
                  <a:srgbClr val="00B050"/>
                </a:solidFill>
              </a:rPr>
              <a:t>s</a:t>
            </a:r>
          </a:p>
        </p:txBody>
      </p:sp>
      <p:cxnSp>
        <p:nvCxnSpPr>
          <p:cNvPr id="96" name="Straight Arrow Connector 95">
            <a:extLst>
              <a:ext uri="{FF2B5EF4-FFF2-40B4-BE49-F238E27FC236}">
                <a16:creationId xmlns:a16="http://schemas.microsoft.com/office/drawing/2014/main" id="{1FEF8CBE-BDEB-4907-A460-21B3ECCEFD99}"/>
              </a:ext>
            </a:extLst>
          </p:cNvPr>
          <p:cNvCxnSpPr>
            <a:cxnSpLocks/>
            <a:endCxn id="93" idx="1"/>
          </p:cNvCxnSpPr>
          <p:nvPr/>
        </p:nvCxnSpPr>
        <p:spPr>
          <a:xfrm flipV="1">
            <a:off x="954177" y="3981468"/>
            <a:ext cx="3444099" cy="22446"/>
          </a:xfrm>
          <a:prstGeom prst="straightConnector1">
            <a:avLst/>
          </a:prstGeom>
          <a:ln w="22225">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E7AB6437-299B-440B-B177-6E729B185F28}"/>
              </a:ext>
            </a:extLst>
          </p:cNvPr>
          <p:cNvCxnSpPr>
            <a:cxnSpLocks/>
            <a:stCxn id="147" idx="2"/>
          </p:cNvCxnSpPr>
          <p:nvPr/>
        </p:nvCxnSpPr>
        <p:spPr>
          <a:xfrm>
            <a:off x="954175" y="2451311"/>
            <a:ext cx="0" cy="1539153"/>
          </a:xfrm>
          <a:prstGeom prst="straightConnector1">
            <a:avLst/>
          </a:prstGeom>
          <a:ln w="22225">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9CAE30C1-CC53-481F-A512-424527257EA4}"/>
              </a:ext>
            </a:extLst>
          </p:cNvPr>
          <p:cNvCxnSpPr>
            <a:cxnSpLocks/>
            <a:endCxn id="93" idx="3"/>
          </p:cNvCxnSpPr>
          <p:nvPr/>
        </p:nvCxnSpPr>
        <p:spPr>
          <a:xfrm flipH="1" flipV="1">
            <a:off x="5988345" y="3981468"/>
            <a:ext cx="5393327" cy="8998"/>
          </a:xfrm>
          <a:prstGeom prst="straightConnector1">
            <a:avLst/>
          </a:prstGeom>
          <a:ln w="22225">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8" name="TextBox 107">
            <a:extLst>
              <a:ext uri="{FF2B5EF4-FFF2-40B4-BE49-F238E27FC236}">
                <a16:creationId xmlns:a16="http://schemas.microsoft.com/office/drawing/2014/main" id="{22E63476-A24F-4E84-8BAF-9E184A28C87A}"/>
              </a:ext>
            </a:extLst>
          </p:cNvPr>
          <p:cNvSpPr txBox="1"/>
          <p:nvPr/>
        </p:nvSpPr>
        <p:spPr>
          <a:xfrm>
            <a:off x="7132732" y="3751687"/>
            <a:ext cx="989637" cy="430887"/>
          </a:xfrm>
          <a:prstGeom prst="rect">
            <a:avLst/>
          </a:prstGeom>
          <a:noFill/>
        </p:spPr>
        <p:txBody>
          <a:bodyPr vert="horz" wrap="square" lIns="0" tIns="0" rIns="0" bIns="0" rtlCol="0">
            <a:spAutoFit/>
          </a:bodyPr>
          <a:lstStyle/>
          <a:p>
            <a:pPr algn="ctr"/>
            <a:r>
              <a:rPr lang="en-US" sz="1400" dirty="0">
                <a:solidFill>
                  <a:srgbClr val="00B050"/>
                </a:solidFill>
              </a:rPr>
              <a:t>Likely root causes</a:t>
            </a:r>
          </a:p>
        </p:txBody>
      </p:sp>
      <p:cxnSp>
        <p:nvCxnSpPr>
          <p:cNvPr id="109" name="Straight Arrow Connector 108">
            <a:extLst>
              <a:ext uri="{FF2B5EF4-FFF2-40B4-BE49-F238E27FC236}">
                <a16:creationId xmlns:a16="http://schemas.microsoft.com/office/drawing/2014/main" id="{11496C5D-DD6B-4ADF-B0F9-08CABA9D31D7}"/>
              </a:ext>
            </a:extLst>
          </p:cNvPr>
          <p:cNvCxnSpPr>
            <a:cxnSpLocks/>
            <a:stCxn id="93" idx="2"/>
            <a:endCxn id="111" idx="0"/>
          </p:cNvCxnSpPr>
          <p:nvPr/>
        </p:nvCxnSpPr>
        <p:spPr>
          <a:xfrm>
            <a:off x="5193311" y="4089190"/>
            <a:ext cx="1" cy="432363"/>
          </a:xfrm>
          <a:prstGeom prst="straightConnector1">
            <a:avLst/>
          </a:prstGeom>
          <a:ln>
            <a:solidFill>
              <a:schemeClr val="bg1"/>
            </a:solidFill>
            <a:tailEnd type="triangle"/>
          </a:ln>
        </p:spPr>
        <p:style>
          <a:lnRef idx="2">
            <a:schemeClr val="accent6"/>
          </a:lnRef>
          <a:fillRef idx="0">
            <a:schemeClr val="accent6"/>
          </a:fillRef>
          <a:effectRef idx="1">
            <a:schemeClr val="accent6"/>
          </a:effectRef>
          <a:fontRef idx="minor">
            <a:schemeClr val="tx1"/>
          </a:fontRef>
        </p:style>
      </p:cxnSp>
      <p:sp>
        <p:nvSpPr>
          <p:cNvPr id="111" name="Rectangle 110">
            <a:extLst>
              <a:ext uri="{FF2B5EF4-FFF2-40B4-BE49-F238E27FC236}">
                <a16:creationId xmlns:a16="http://schemas.microsoft.com/office/drawing/2014/main" id="{A2CEAB37-E87C-462D-9FAD-FEBB98C2D177}"/>
              </a:ext>
            </a:extLst>
          </p:cNvPr>
          <p:cNvSpPr/>
          <p:nvPr/>
        </p:nvSpPr>
        <p:spPr>
          <a:xfrm>
            <a:off x="3822666" y="4521553"/>
            <a:ext cx="2741292" cy="882350"/>
          </a:xfrm>
          <a:prstGeom prst="rect">
            <a:avLst/>
          </a:prstGeom>
          <a:solidFill>
            <a:srgbClr val="C2E49C"/>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Automated Analysis Reports to reduce human effort</a:t>
            </a:r>
          </a:p>
          <a:p>
            <a:pPr algn="ctr"/>
            <a:r>
              <a:rPr lang="en-US" sz="1400" dirty="0">
                <a:solidFill>
                  <a:schemeClr val="tx1"/>
                </a:solidFill>
              </a:rPr>
              <a:t>(includes Expert Issue Context, Anomaly Prediction)</a:t>
            </a:r>
          </a:p>
        </p:txBody>
      </p:sp>
      <p:sp>
        <p:nvSpPr>
          <p:cNvPr id="112" name="TextBox 111">
            <a:extLst>
              <a:ext uri="{FF2B5EF4-FFF2-40B4-BE49-F238E27FC236}">
                <a16:creationId xmlns:a16="http://schemas.microsoft.com/office/drawing/2014/main" id="{644FD1D6-DC99-4470-A684-842D54FF9CCE}"/>
              </a:ext>
            </a:extLst>
          </p:cNvPr>
          <p:cNvSpPr txBox="1"/>
          <p:nvPr/>
        </p:nvSpPr>
        <p:spPr>
          <a:xfrm>
            <a:off x="1479136" y="1912701"/>
            <a:ext cx="495905" cy="430887"/>
          </a:xfrm>
          <a:prstGeom prst="rect">
            <a:avLst/>
          </a:prstGeom>
          <a:noFill/>
        </p:spPr>
        <p:txBody>
          <a:bodyPr vert="horz" wrap="none" lIns="0" tIns="0" rIns="0" bIns="0" rtlCol="0">
            <a:spAutoFit/>
          </a:bodyPr>
          <a:lstStyle/>
          <a:p>
            <a:pPr algn="ctr"/>
            <a:r>
              <a:rPr lang="en-US" sz="1400" dirty="0">
                <a:solidFill>
                  <a:schemeClr val="bg1"/>
                </a:solidFill>
              </a:rPr>
              <a:t>FW</a:t>
            </a:r>
            <a:br>
              <a:rPr lang="en-US" sz="1400" dirty="0">
                <a:solidFill>
                  <a:schemeClr val="bg1"/>
                </a:solidFill>
              </a:rPr>
            </a:br>
            <a:r>
              <a:rPr lang="en-US" sz="1400" dirty="0">
                <a:solidFill>
                  <a:schemeClr val="bg1"/>
                </a:solidFill>
              </a:rPr>
              <a:t>Source</a:t>
            </a:r>
          </a:p>
        </p:txBody>
      </p:sp>
      <p:sp>
        <p:nvSpPr>
          <p:cNvPr id="113" name="TextBox 112">
            <a:extLst>
              <a:ext uri="{FF2B5EF4-FFF2-40B4-BE49-F238E27FC236}">
                <a16:creationId xmlns:a16="http://schemas.microsoft.com/office/drawing/2014/main" id="{D96E5EA6-4977-4553-B718-3F71D5D54893}"/>
              </a:ext>
            </a:extLst>
          </p:cNvPr>
          <p:cNvSpPr txBox="1"/>
          <p:nvPr/>
        </p:nvSpPr>
        <p:spPr>
          <a:xfrm>
            <a:off x="2055409" y="2564778"/>
            <a:ext cx="1061883" cy="861774"/>
          </a:xfrm>
          <a:prstGeom prst="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vert="horz" wrap="square" lIns="0" tIns="0" rIns="0" bIns="0" rtlCol="0">
            <a:spAutoFit/>
          </a:bodyPr>
          <a:lstStyle/>
          <a:p>
            <a:pPr algn="ctr"/>
            <a:r>
              <a:rPr lang="en-US" sz="1400" dirty="0">
                <a:solidFill>
                  <a:schemeClr val="tx1"/>
                </a:solidFill>
              </a:rPr>
              <a:t>Cross Language Compiler &amp; Parser</a:t>
            </a:r>
          </a:p>
        </p:txBody>
      </p:sp>
      <p:cxnSp>
        <p:nvCxnSpPr>
          <p:cNvPr id="114" name="Straight Arrow Connector 113">
            <a:extLst>
              <a:ext uri="{FF2B5EF4-FFF2-40B4-BE49-F238E27FC236}">
                <a16:creationId xmlns:a16="http://schemas.microsoft.com/office/drawing/2014/main" id="{92BA3433-4BC0-425C-9902-E13DAAC0571D}"/>
              </a:ext>
            </a:extLst>
          </p:cNvPr>
          <p:cNvCxnSpPr>
            <a:cxnSpLocks/>
          </p:cNvCxnSpPr>
          <p:nvPr/>
        </p:nvCxnSpPr>
        <p:spPr>
          <a:xfrm>
            <a:off x="1359820" y="2128143"/>
            <a:ext cx="695589" cy="0"/>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6066D421-A715-435E-95BF-A876239D4CC9}"/>
              </a:ext>
            </a:extLst>
          </p:cNvPr>
          <p:cNvCxnSpPr>
            <a:cxnSpLocks/>
            <a:stCxn id="146" idx="3"/>
            <a:endCxn id="145" idx="1"/>
          </p:cNvCxnSpPr>
          <p:nvPr/>
        </p:nvCxnSpPr>
        <p:spPr>
          <a:xfrm>
            <a:off x="3125021" y="2123174"/>
            <a:ext cx="1285299" cy="497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6" name="TextBox 115">
            <a:extLst>
              <a:ext uri="{FF2B5EF4-FFF2-40B4-BE49-F238E27FC236}">
                <a16:creationId xmlns:a16="http://schemas.microsoft.com/office/drawing/2014/main" id="{069544D3-2845-4B0B-8E2A-C3FFA01BA1CF}"/>
              </a:ext>
            </a:extLst>
          </p:cNvPr>
          <p:cNvSpPr txBox="1"/>
          <p:nvPr/>
        </p:nvSpPr>
        <p:spPr>
          <a:xfrm>
            <a:off x="3220829" y="1934259"/>
            <a:ext cx="747897" cy="215444"/>
          </a:xfrm>
          <a:prstGeom prst="rect">
            <a:avLst/>
          </a:prstGeom>
          <a:noFill/>
        </p:spPr>
        <p:txBody>
          <a:bodyPr vert="horz" wrap="none" lIns="0" tIns="0" rIns="0" bIns="0" rtlCol="0">
            <a:spAutoFit/>
          </a:bodyPr>
          <a:lstStyle/>
          <a:p>
            <a:pPr algn="ctr"/>
            <a:r>
              <a:rPr lang="en-US" sz="1400" dirty="0">
                <a:solidFill>
                  <a:schemeClr val="bg1"/>
                </a:solidFill>
              </a:rPr>
              <a:t>FW Binary</a:t>
            </a:r>
          </a:p>
        </p:txBody>
      </p:sp>
      <p:cxnSp>
        <p:nvCxnSpPr>
          <p:cNvPr id="117" name="Straight Arrow Connector 116">
            <a:extLst>
              <a:ext uri="{FF2B5EF4-FFF2-40B4-BE49-F238E27FC236}">
                <a16:creationId xmlns:a16="http://schemas.microsoft.com/office/drawing/2014/main" id="{CA022854-6D4C-4F38-BF32-C89904C5DE84}"/>
              </a:ext>
            </a:extLst>
          </p:cNvPr>
          <p:cNvCxnSpPr>
            <a:cxnSpLocks/>
            <a:stCxn id="113" idx="3"/>
            <a:endCxn id="145" idx="1"/>
          </p:cNvCxnSpPr>
          <p:nvPr/>
        </p:nvCxnSpPr>
        <p:spPr>
          <a:xfrm flipV="1">
            <a:off x="3117292" y="2128145"/>
            <a:ext cx="1293028" cy="867520"/>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8" name="TextBox 117">
            <a:extLst>
              <a:ext uri="{FF2B5EF4-FFF2-40B4-BE49-F238E27FC236}">
                <a16:creationId xmlns:a16="http://schemas.microsoft.com/office/drawing/2014/main" id="{ED0FB705-C467-4028-872F-49E944D13662}"/>
              </a:ext>
            </a:extLst>
          </p:cNvPr>
          <p:cNvSpPr txBox="1"/>
          <p:nvPr/>
        </p:nvSpPr>
        <p:spPr>
          <a:xfrm rot="19544269">
            <a:off x="3137291" y="2421052"/>
            <a:ext cx="1066205" cy="646331"/>
          </a:xfrm>
          <a:prstGeom prst="rect">
            <a:avLst/>
          </a:prstGeom>
          <a:noFill/>
        </p:spPr>
        <p:txBody>
          <a:bodyPr vert="horz" wrap="square" lIns="0" tIns="0" rIns="0" bIns="0" rtlCol="0">
            <a:spAutoFit/>
          </a:bodyPr>
          <a:lstStyle/>
          <a:p>
            <a:pPr algn="ctr"/>
            <a:r>
              <a:rPr lang="en-US" sz="1400" dirty="0">
                <a:solidFill>
                  <a:schemeClr val="bg1"/>
                </a:solidFill>
              </a:rPr>
              <a:t>Dictionary of Telemetry </a:t>
            </a:r>
            <a:br>
              <a:rPr lang="en-US" sz="1400" dirty="0">
                <a:solidFill>
                  <a:schemeClr val="bg1"/>
                </a:solidFill>
              </a:rPr>
            </a:br>
            <a:r>
              <a:rPr lang="en-US" sz="1400" dirty="0">
                <a:solidFill>
                  <a:schemeClr val="bg1"/>
                </a:solidFill>
              </a:rPr>
              <a:t>Objects</a:t>
            </a:r>
          </a:p>
        </p:txBody>
      </p:sp>
      <p:cxnSp>
        <p:nvCxnSpPr>
          <p:cNvPr id="119" name="Straight Arrow Connector 118">
            <a:extLst>
              <a:ext uri="{FF2B5EF4-FFF2-40B4-BE49-F238E27FC236}">
                <a16:creationId xmlns:a16="http://schemas.microsoft.com/office/drawing/2014/main" id="{184CFFAB-EC8E-4A43-B086-A85FC3D860B6}"/>
              </a:ext>
            </a:extLst>
          </p:cNvPr>
          <p:cNvCxnSpPr>
            <a:cxnSpLocks/>
            <a:endCxn id="126" idx="1"/>
          </p:cNvCxnSpPr>
          <p:nvPr/>
        </p:nvCxnSpPr>
        <p:spPr>
          <a:xfrm flipH="1">
            <a:off x="5186249" y="2006853"/>
            <a:ext cx="18715" cy="961387"/>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6" name="Cylinder 125">
            <a:extLst>
              <a:ext uri="{FF2B5EF4-FFF2-40B4-BE49-F238E27FC236}">
                <a16:creationId xmlns:a16="http://schemas.microsoft.com/office/drawing/2014/main" id="{FCF209D9-8B5A-4E9F-BAB3-DABC4EE01334}"/>
              </a:ext>
            </a:extLst>
          </p:cNvPr>
          <p:cNvSpPr/>
          <p:nvPr/>
        </p:nvSpPr>
        <p:spPr>
          <a:xfrm>
            <a:off x="4698502" y="2968239"/>
            <a:ext cx="975495" cy="488283"/>
          </a:xfrm>
          <a:prstGeom prst="can">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Data Lake</a:t>
            </a:r>
          </a:p>
        </p:txBody>
      </p:sp>
      <p:cxnSp>
        <p:nvCxnSpPr>
          <p:cNvPr id="127" name="Straight Arrow Connector 126">
            <a:extLst>
              <a:ext uri="{FF2B5EF4-FFF2-40B4-BE49-F238E27FC236}">
                <a16:creationId xmlns:a16="http://schemas.microsoft.com/office/drawing/2014/main" id="{F472D245-2769-43E5-A23F-2D5565C33CC6}"/>
              </a:ext>
            </a:extLst>
          </p:cNvPr>
          <p:cNvCxnSpPr>
            <a:cxnSpLocks/>
            <a:stCxn id="145" idx="3"/>
          </p:cNvCxnSpPr>
          <p:nvPr/>
        </p:nvCxnSpPr>
        <p:spPr>
          <a:xfrm>
            <a:off x="5778164" y="2128146"/>
            <a:ext cx="743697" cy="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2E88672C-D1AC-470A-8D67-6E9EAF0E8902}"/>
              </a:ext>
            </a:extLst>
          </p:cNvPr>
          <p:cNvSpPr txBox="1"/>
          <p:nvPr/>
        </p:nvSpPr>
        <p:spPr>
          <a:xfrm>
            <a:off x="4314451" y="2511369"/>
            <a:ext cx="890928" cy="430887"/>
          </a:xfrm>
          <a:prstGeom prst="rect">
            <a:avLst/>
          </a:prstGeom>
          <a:noFill/>
        </p:spPr>
        <p:txBody>
          <a:bodyPr vert="horz" wrap="square" lIns="0" tIns="0" rIns="0" bIns="0" rtlCol="0">
            <a:spAutoFit/>
          </a:bodyPr>
          <a:lstStyle/>
          <a:p>
            <a:pPr algn="ctr"/>
            <a:r>
              <a:rPr lang="en-US" sz="1400" dirty="0">
                <a:solidFill>
                  <a:schemeClr val="bg1"/>
                </a:solidFill>
              </a:rPr>
              <a:t>Execution</a:t>
            </a:r>
          </a:p>
          <a:p>
            <a:pPr algn="ctr"/>
            <a:r>
              <a:rPr lang="en-US" sz="1400" dirty="0">
                <a:solidFill>
                  <a:schemeClr val="bg1"/>
                </a:solidFill>
              </a:rPr>
              <a:t>Data</a:t>
            </a:r>
          </a:p>
        </p:txBody>
      </p:sp>
      <p:sp>
        <p:nvSpPr>
          <p:cNvPr id="129" name="TextBox 128">
            <a:extLst>
              <a:ext uri="{FF2B5EF4-FFF2-40B4-BE49-F238E27FC236}">
                <a16:creationId xmlns:a16="http://schemas.microsoft.com/office/drawing/2014/main" id="{4BE7BECF-1EE9-4BEA-8ABC-4D76179F3A14}"/>
              </a:ext>
            </a:extLst>
          </p:cNvPr>
          <p:cNvSpPr txBox="1"/>
          <p:nvPr/>
        </p:nvSpPr>
        <p:spPr>
          <a:xfrm>
            <a:off x="5646728" y="1927027"/>
            <a:ext cx="989637" cy="215444"/>
          </a:xfrm>
          <a:prstGeom prst="rect">
            <a:avLst/>
          </a:prstGeom>
          <a:noFill/>
        </p:spPr>
        <p:txBody>
          <a:bodyPr vert="horz" wrap="square" lIns="0" tIns="0" rIns="0" bIns="0" rtlCol="0">
            <a:spAutoFit/>
          </a:bodyPr>
          <a:lstStyle/>
          <a:p>
            <a:pPr algn="ctr"/>
            <a:r>
              <a:rPr lang="en-US" sz="1400" dirty="0">
                <a:solidFill>
                  <a:schemeClr val="bg1"/>
                </a:solidFill>
              </a:rPr>
              <a:t>Failures</a:t>
            </a:r>
          </a:p>
        </p:txBody>
      </p:sp>
      <p:cxnSp>
        <p:nvCxnSpPr>
          <p:cNvPr id="130" name="Straight Arrow Connector 129">
            <a:extLst>
              <a:ext uri="{FF2B5EF4-FFF2-40B4-BE49-F238E27FC236}">
                <a16:creationId xmlns:a16="http://schemas.microsoft.com/office/drawing/2014/main" id="{957E1B39-D85C-46ED-88D9-68F09567629A}"/>
              </a:ext>
            </a:extLst>
          </p:cNvPr>
          <p:cNvCxnSpPr>
            <a:cxnSpLocks/>
          </p:cNvCxnSpPr>
          <p:nvPr/>
        </p:nvCxnSpPr>
        <p:spPr>
          <a:xfrm>
            <a:off x="7145756" y="2128144"/>
            <a:ext cx="991011" cy="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3F77C380-1A93-4303-AF63-0C090431243A}"/>
              </a:ext>
            </a:extLst>
          </p:cNvPr>
          <p:cNvCxnSpPr>
            <a:cxnSpLocks/>
          </p:cNvCxnSpPr>
          <p:nvPr/>
        </p:nvCxnSpPr>
        <p:spPr>
          <a:xfrm flipV="1">
            <a:off x="9198650" y="2128144"/>
            <a:ext cx="882105" cy="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4" name="TextBox 133">
            <a:extLst>
              <a:ext uri="{FF2B5EF4-FFF2-40B4-BE49-F238E27FC236}">
                <a16:creationId xmlns:a16="http://schemas.microsoft.com/office/drawing/2014/main" id="{D2839E64-13E3-4CEA-B3E6-2C14CA82A7A9}"/>
              </a:ext>
            </a:extLst>
          </p:cNvPr>
          <p:cNvSpPr txBox="1"/>
          <p:nvPr/>
        </p:nvSpPr>
        <p:spPr>
          <a:xfrm>
            <a:off x="7180728" y="1912701"/>
            <a:ext cx="989637" cy="430887"/>
          </a:xfrm>
          <a:prstGeom prst="rect">
            <a:avLst/>
          </a:prstGeom>
          <a:noFill/>
        </p:spPr>
        <p:txBody>
          <a:bodyPr vert="horz" wrap="square" lIns="0" tIns="0" rIns="0" bIns="0" rtlCol="0">
            <a:spAutoFit/>
          </a:bodyPr>
          <a:lstStyle/>
          <a:p>
            <a:pPr algn="ctr"/>
            <a:r>
              <a:rPr lang="en-US" sz="1400" dirty="0">
                <a:solidFill>
                  <a:schemeClr val="bg1"/>
                </a:solidFill>
              </a:rPr>
              <a:t>Telemetry binaries</a:t>
            </a:r>
          </a:p>
        </p:txBody>
      </p:sp>
      <p:sp>
        <p:nvSpPr>
          <p:cNvPr id="136" name="TextBox 135">
            <a:extLst>
              <a:ext uri="{FF2B5EF4-FFF2-40B4-BE49-F238E27FC236}">
                <a16:creationId xmlns:a16="http://schemas.microsoft.com/office/drawing/2014/main" id="{0517069E-310D-4A60-8FC9-8EFCBF11BDFC}"/>
              </a:ext>
            </a:extLst>
          </p:cNvPr>
          <p:cNvSpPr txBox="1"/>
          <p:nvPr/>
        </p:nvSpPr>
        <p:spPr>
          <a:xfrm>
            <a:off x="9175948" y="1912701"/>
            <a:ext cx="989637" cy="430887"/>
          </a:xfrm>
          <a:prstGeom prst="rect">
            <a:avLst/>
          </a:prstGeom>
          <a:noFill/>
        </p:spPr>
        <p:txBody>
          <a:bodyPr vert="horz" wrap="square" lIns="0" tIns="0" rIns="0" bIns="0" rtlCol="0">
            <a:spAutoFit/>
          </a:bodyPr>
          <a:lstStyle/>
          <a:p>
            <a:pPr algn="ctr"/>
            <a:r>
              <a:rPr lang="en-US" sz="1400" dirty="0">
                <a:solidFill>
                  <a:schemeClr val="bg1"/>
                </a:solidFill>
              </a:rPr>
              <a:t>Telemetry objects</a:t>
            </a:r>
          </a:p>
        </p:txBody>
      </p:sp>
      <p:cxnSp>
        <p:nvCxnSpPr>
          <p:cNvPr id="138" name="Straight Arrow Connector 137">
            <a:extLst>
              <a:ext uri="{FF2B5EF4-FFF2-40B4-BE49-F238E27FC236}">
                <a16:creationId xmlns:a16="http://schemas.microsoft.com/office/drawing/2014/main" id="{B5FC193E-0E56-4D5B-B6F9-4D3A1EC39BC9}"/>
              </a:ext>
            </a:extLst>
          </p:cNvPr>
          <p:cNvCxnSpPr>
            <a:cxnSpLocks/>
            <a:endCxn id="113" idx="1"/>
          </p:cNvCxnSpPr>
          <p:nvPr/>
        </p:nvCxnSpPr>
        <p:spPr>
          <a:xfrm>
            <a:off x="1014305" y="2235867"/>
            <a:ext cx="1041104" cy="759798"/>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41" name="TextBox 140">
            <a:extLst>
              <a:ext uri="{FF2B5EF4-FFF2-40B4-BE49-F238E27FC236}">
                <a16:creationId xmlns:a16="http://schemas.microsoft.com/office/drawing/2014/main" id="{BBF19DAC-CDD4-400B-B059-2BEE0376B6B1}"/>
              </a:ext>
            </a:extLst>
          </p:cNvPr>
          <p:cNvSpPr txBox="1"/>
          <p:nvPr/>
        </p:nvSpPr>
        <p:spPr>
          <a:xfrm>
            <a:off x="9529236" y="2597188"/>
            <a:ext cx="1560521" cy="215444"/>
          </a:xfrm>
          <a:prstGeom prst="rect">
            <a:avLst/>
          </a:prstGeom>
          <a:noFill/>
        </p:spPr>
        <p:txBody>
          <a:bodyPr vert="horz" wrap="square" lIns="0" tIns="0" rIns="0" bIns="0" rtlCol="0">
            <a:spAutoFit/>
          </a:bodyPr>
          <a:lstStyle/>
          <a:p>
            <a:pPr algn="ctr"/>
            <a:r>
              <a:rPr lang="en-US" sz="1400" dirty="0">
                <a:solidFill>
                  <a:schemeClr val="accent3">
                    <a:lumMod val="60000"/>
                    <a:lumOff val="40000"/>
                  </a:schemeClr>
                </a:solidFill>
              </a:rPr>
              <a:t>Likely root causes</a:t>
            </a:r>
          </a:p>
        </p:txBody>
      </p:sp>
      <p:sp>
        <p:nvSpPr>
          <p:cNvPr id="142" name="Rectangle 141">
            <a:extLst>
              <a:ext uri="{FF2B5EF4-FFF2-40B4-BE49-F238E27FC236}">
                <a16:creationId xmlns:a16="http://schemas.microsoft.com/office/drawing/2014/main" id="{62C21F0F-208C-4A6C-BCB4-9DD9B0C3C22A}"/>
              </a:ext>
            </a:extLst>
          </p:cNvPr>
          <p:cNvSpPr/>
          <p:nvPr/>
        </p:nvSpPr>
        <p:spPr>
          <a:xfrm>
            <a:off x="6471476" y="1804979"/>
            <a:ext cx="716523"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JIRA</a:t>
            </a:r>
          </a:p>
        </p:txBody>
      </p:sp>
      <p:sp>
        <p:nvSpPr>
          <p:cNvPr id="143" name="Rectangle 142">
            <a:extLst>
              <a:ext uri="{FF2B5EF4-FFF2-40B4-BE49-F238E27FC236}">
                <a16:creationId xmlns:a16="http://schemas.microsoft.com/office/drawing/2014/main" id="{FFB0570C-A98F-4D0B-8C33-E10073E1B01B}"/>
              </a:ext>
            </a:extLst>
          </p:cNvPr>
          <p:cNvSpPr/>
          <p:nvPr/>
        </p:nvSpPr>
        <p:spPr>
          <a:xfrm>
            <a:off x="8122370" y="1804979"/>
            <a:ext cx="1076279"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Telemetry Extractor</a:t>
            </a:r>
          </a:p>
        </p:txBody>
      </p:sp>
      <p:sp>
        <p:nvSpPr>
          <p:cNvPr id="144" name="Rectangle 143">
            <a:extLst>
              <a:ext uri="{FF2B5EF4-FFF2-40B4-BE49-F238E27FC236}">
                <a16:creationId xmlns:a16="http://schemas.microsoft.com/office/drawing/2014/main" id="{C4554E17-037F-4CBD-A2CB-A86EB438D515}"/>
              </a:ext>
            </a:extLst>
          </p:cNvPr>
          <p:cNvSpPr/>
          <p:nvPr/>
        </p:nvSpPr>
        <p:spPr>
          <a:xfrm>
            <a:off x="10114987" y="1804979"/>
            <a:ext cx="716523"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Triage Tool</a:t>
            </a:r>
          </a:p>
        </p:txBody>
      </p:sp>
      <p:sp>
        <p:nvSpPr>
          <p:cNvPr id="145" name="Rectangle 144">
            <a:extLst>
              <a:ext uri="{FF2B5EF4-FFF2-40B4-BE49-F238E27FC236}">
                <a16:creationId xmlns:a16="http://schemas.microsoft.com/office/drawing/2014/main" id="{B64DE1CE-AD45-4A0F-8132-30ED85811F8E}"/>
              </a:ext>
            </a:extLst>
          </p:cNvPr>
          <p:cNvSpPr/>
          <p:nvPr/>
        </p:nvSpPr>
        <p:spPr>
          <a:xfrm>
            <a:off x="4410320" y="1804979"/>
            <a:ext cx="1367843"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Test tools (</a:t>
            </a:r>
            <a:r>
              <a:rPr lang="en-US" sz="1400" dirty="0" err="1">
                <a:solidFill>
                  <a:schemeClr val="tx1"/>
                </a:solidFill>
              </a:rPr>
              <a:t>Conval</a:t>
            </a:r>
            <a:r>
              <a:rPr lang="en-US" sz="1400" dirty="0">
                <a:solidFill>
                  <a:schemeClr val="tx1"/>
                </a:solidFill>
              </a:rPr>
              <a:t>, PV, …)</a:t>
            </a:r>
          </a:p>
        </p:txBody>
      </p:sp>
      <p:sp>
        <p:nvSpPr>
          <p:cNvPr id="146" name="Rectangle 145">
            <a:extLst>
              <a:ext uri="{FF2B5EF4-FFF2-40B4-BE49-F238E27FC236}">
                <a16:creationId xmlns:a16="http://schemas.microsoft.com/office/drawing/2014/main" id="{C96EB007-C446-440A-9F31-3D521DB54EE9}"/>
              </a:ext>
            </a:extLst>
          </p:cNvPr>
          <p:cNvSpPr/>
          <p:nvPr/>
        </p:nvSpPr>
        <p:spPr>
          <a:xfrm>
            <a:off x="2065601" y="1800007"/>
            <a:ext cx="1059423"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FW Compiler</a:t>
            </a:r>
          </a:p>
        </p:txBody>
      </p:sp>
      <p:sp>
        <p:nvSpPr>
          <p:cNvPr id="147" name="Rectangle 146">
            <a:extLst>
              <a:ext uri="{FF2B5EF4-FFF2-40B4-BE49-F238E27FC236}">
                <a16:creationId xmlns:a16="http://schemas.microsoft.com/office/drawing/2014/main" id="{AE371059-5F4A-444B-9B18-370043AA489D}"/>
              </a:ext>
            </a:extLst>
          </p:cNvPr>
          <p:cNvSpPr/>
          <p:nvPr/>
        </p:nvSpPr>
        <p:spPr>
          <a:xfrm>
            <a:off x="548529" y="1804979"/>
            <a:ext cx="811291"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Git – Source Control</a:t>
            </a:r>
          </a:p>
        </p:txBody>
      </p:sp>
      <p:cxnSp>
        <p:nvCxnSpPr>
          <p:cNvPr id="148" name="Straight Arrow Connector 147">
            <a:extLst>
              <a:ext uri="{FF2B5EF4-FFF2-40B4-BE49-F238E27FC236}">
                <a16:creationId xmlns:a16="http://schemas.microsoft.com/office/drawing/2014/main" id="{5B901032-078C-4695-8317-DE832E54605F}"/>
              </a:ext>
            </a:extLst>
          </p:cNvPr>
          <p:cNvCxnSpPr>
            <a:cxnSpLocks/>
            <a:stCxn id="144" idx="3"/>
          </p:cNvCxnSpPr>
          <p:nvPr/>
        </p:nvCxnSpPr>
        <p:spPr>
          <a:xfrm flipV="1">
            <a:off x="10831510" y="2125659"/>
            <a:ext cx="510596" cy="2487"/>
          </a:xfrm>
          <a:prstGeom prst="straightConnector1">
            <a:avLst/>
          </a:prstGeom>
          <a:ln w="254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id="{EB4943D4-C441-4107-B944-A5EF8976ADE6}"/>
              </a:ext>
            </a:extLst>
          </p:cNvPr>
          <p:cNvCxnSpPr>
            <a:cxnSpLocks/>
            <a:stCxn id="93" idx="3"/>
            <a:endCxn id="150" idx="2"/>
          </p:cNvCxnSpPr>
          <p:nvPr/>
        </p:nvCxnSpPr>
        <p:spPr>
          <a:xfrm>
            <a:off x="5988345" y="3981468"/>
            <a:ext cx="3289005" cy="840020"/>
          </a:xfrm>
          <a:prstGeom prst="straightConnector1">
            <a:avLst/>
          </a:prstGeom>
          <a:ln>
            <a:solidFill>
              <a:schemeClr val="bg1"/>
            </a:solidFill>
            <a:headEnd type="triangle" w="med" len="med"/>
            <a:tailEnd type="triangle" w="med" len="med"/>
          </a:ln>
        </p:spPr>
        <p:style>
          <a:lnRef idx="2">
            <a:schemeClr val="accent3"/>
          </a:lnRef>
          <a:fillRef idx="0">
            <a:schemeClr val="accent3"/>
          </a:fillRef>
          <a:effectRef idx="1">
            <a:schemeClr val="accent3"/>
          </a:effectRef>
          <a:fontRef idx="minor">
            <a:schemeClr val="tx1"/>
          </a:fontRef>
        </p:style>
      </p:cxnSp>
      <p:sp>
        <p:nvSpPr>
          <p:cNvPr id="150" name="Cylinder 149">
            <a:extLst>
              <a:ext uri="{FF2B5EF4-FFF2-40B4-BE49-F238E27FC236}">
                <a16:creationId xmlns:a16="http://schemas.microsoft.com/office/drawing/2014/main" id="{36B20A58-A990-44C6-9FD3-E3F3A5C9DE21}"/>
              </a:ext>
            </a:extLst>
          </p:cNvPr>
          <p:cNvSpPr/>
          <p:nvPr/>
        </p:nvSpPr>
        <p:spPr>
          <a:xfrm>
            <a:off x="9277350" y="4285484"/>
            <a:ext cx="2406648" cy="1072008"/>
          </a:xfrm>
          <a:prstGeom prst="can">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chemeClr val="tx1"/>
              </a:solidFill>
            </a:endParaRPr>
          </a:p>
          <a:p>
            <a:pPr algn="ctr"/>
            <a:r>
              <a:rPr lang="en-US" sz="1400" b="1" dirty="0">
                <a:solidFill>
                  <a:schemeClr val="tx1"/>
                </a:solidFill>
              </a:rPr>
              <a:t>Handbook Code</a:t>
            </a:r>
          </a:p>
          <a:p>
            <a:pPr algn="ctr"/>
            <a:r>
              <a:rPr lang="en-US" sz="1400" dirty="0">
                <a:solidFill>
                  <a:schemeClr val="tx1"/>
                </a:solidFill>
              </a:rPr>
              <a:t>Codify the techniques listed in the debug handbook</a:t>
            </a:r>
          </a:p>
        </p:txBody>
      </p:sp>
      <p:cxnSp>
        <p:nvCxnSpPr>
          <p:cNvPr id="151" name="Straight Arrow Connector 150">
            <a:extLst>
              <a:ext uri="{FF2B5EF4-FFF2-40B4-BE49-F238E27FC236}">
                <a16:creationId xmlns:a16="http://schemas.microsoft.com/office/drawing/2014/main" id="{47199591-988F-41E8-9E91-14E43565BCEA}"/>
              </a:ext>
            </a:extLst>
          </p:cNvPr>
          <p:cNvCxnSpPr>
            <a:cxnSpLocks/>
            <a:stCxn id="150" idx="1"/>
            <a:endCxn id="158" idx="3"/>
          </p:cNvCxnSpPr>
          <p:nvPr/>
        </p:nvCxnSpPr>
        <p:spPr>
          <a:xfrm flipV="1">
            <a:off x="10480674" y="3558933"/>
            <a:ext cx="605" cy="726551"/>
          </a:xfrm>
          <a:prstGeom prst="straightConnector1">
            <a:avLst/>
          </a:prstGeom>
          <a:ln>
            <a:solidFill>
              <a:schemeClr val="bg1"/>
            </a:solidFill>
            <a:headEnd type="triangle" w="med" len="med"/>
            <a:tailEnd type="triangle" w="med" len="med"/>
          </a:ln>
        </p:spPr>
        <p:style>
          <a:lnRef idx="2">
            <a:schemeClr val="accent6"/>
          </a:lnRef>
          <a:fillRef idx="0">
            <a:schemeClr val="accent6"/>
          </a:fillRef>
          <a:effectRef idx="1">
            <a:schemeClr val="accent6"/>
          </a:effectRef>
          <a:fontRef idx="minor">
            <a:schemeClr val="tx1"/>
          </a:fontRef>
        </p:style>
      </p:cxnSp>
      <p:sp>
        <p:nvSpPr>
          <p:cNvPr id="152" name="Rectangle 151">
            <a:extLst>
              <a:ext uri="{FF2B5EF4-FFF2-40B4-BE49-F238E27FC236}">
                <a16:creationId xmlns:a16="http://schemas.microsoft.com/office/drawing/2014/main" id="{8ADDF036-2106-49F5-A820-FF3DE89CC4D8}"/>
              </a:ext>
            </a:extLst>
          </p:cNvPr>
          <p:cNvSpPr/>
          <p:nvPr/>
        </p:nvSpPr>
        <p:spPr>
          <a:xfrm>
            <a:off x="6288362" y="2995665"/>
            <a:ext cx="1082751" cy="44571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Customer</a:t>
            </a:r>
          </a:p>
        </p:txBody>
      </p:sp>
      <p:cxnSp>
        <p:nvCxnSpPr>
          <p:cNvPr id="153" name="Straight Arrow Connector 152">
            <a:extLst>
              <a:ext uri="{FF2B5EF4-FFF2-40B4-BE49-F238E27FC236}">
                <a16:creationId xmlns:a16="http://schemas.microsoft.com/office/drawing/2014/main" id="{4CA7D8DE-E250-4DBC-A5A5-1C063510C66B}"/>
              </a:ext>
            </a:extLst>
          </p:cNvPr>
          <p:cNvCxnSpPr>
            <a:cxnSpLocks/>
            <a:stCxn id="152" idx="0"/>
          </p:cNvCxnSpPr>
          <p:nvPr/>
        </p:nvCxnSpPr>
        <p:spPr>
          <a:xfrm flipV="1">
            <a:off x="6829737" y="2451309"/>
            <a:ext cx="0" cy="544356"/>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54" name="TextBox 153">
            <a:extLst>
              <a:ext uri="{FF2B5EF4-FFF2-40B4-BE49-F238E27FC236}">
                <a16:creationId xmlns:a16="http://schemas.microsoft.com/office/drawing/2014/main" id="{7E2D0CD0-3269-4197-B7BA-B98E6BC5C2CE}"/>
              </a:ext>
            </a:extLst>
          </p:cNvPr>
          <p:cNvSpPr txBox="1"/>
          <p:nvPr/>
        </p:nvSpPr>
        <p:spPr>
          <a:xfrm>
            <a:off x="6739787" y="2677563"/>
            <a:ext cx="989637" cy="215444"/>
          </a:xfrm>
          <a:prstGeom prst="rect">
            <a:avLst/>
          </a:prstGeom>
          <a:noFill/>
        </p:spPr>
        <p:txBody>
          <a:bodyPr vert="horz" wrap="square" lIns="0" tIns="0" rIns="0" bIns="0" rtlCol="0">
            <a:spAutoFit/>
          </a:bodyPr>
          <a:lstStyle/>
          <a:p>
            <a:pPr algn="ctr"/>
            <a:r>
              <a:rPr lang="en-US" sz="1400" dirty="0">
                <a:solidFill>
                  <a:schemeClr val="bg1"/>
                </a:solidFill>
              </a:rPr>
              <a:t>Failures</a:t>
            </a:r>
          </a:p>
        </p:txBody>
      </p:sp>
      <p:cxnSp>
        <p:nvCxnSpPr>
          <p:cNvPr id="155" name="Straight Arrow Connector 154">
            <a:extLst>
              <a:ext uri="{FF2B5EF4-FFF2-40B4-BE49-F238E27FC236}">
                <a16:creationId xmlns:a16="http://schemas.microsoft.com/office/drawing/2014/main" id="{55452240-A6AD-450E-96A3-F20FBED3810E}"/>
              </a:ext>
            </a:extLst>
          </p:cNvPr>
          <p:cNvCxnSpPr>
            <a:cxnSpLocks/>
            <a:stCxn id="152" idx="1"/>
            <a:endCxn id="126" idx="4"/>
          </p:cNvCxnSpPr>
          <p:nvPr/>
        </p:nvCxnSpPr>
        <p:spPr>
          <a:xfrm flipH="1" flipV="1">
            <a:off x="5673996" y="3212381"/>
            <a:ext cx="614365" cy="6140"/>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F38058AE-2128-466D-BC32-EDA2FB0F8D0B}"/>
              </a:ext>
            </a:extLst>
          </p:cNvPr>
          <p:cNvCxnSpPr>
            <a:cxnSpLocks/>
          </p:cNvCxnSpPr>
          <p:nvPr/>
        </p:nvCxnSpPr>
        <p:spPr>
          <a:xfrm flipH="1">
            <a:off x="5615406" y="2455573"/>
            <a:ext cx="872031" cy="558920"/>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57" name="TextBox 156">
            <a:extLst>
              <a:ext uri="{FF2B5EF4-FFF2-40B4-BE49-F238E27FC236}">
                <a16:creationId xmlns:a16="http://schemas.microsoft.com/office/drawing/2014/main" id="{056D1E41-F265-4E69-B5D1-A51F3F952529}"/>
              </a:ext>
            </a:extLst>
          </p:cNvPr>
          <p:cNvSpPr txBox="1"/>
          <p:nvPr/>
        </p:nvSpPr>
        <p:spPr>
          <a:xfrm rot="19621044">
            <a:off x="5548447" y="2555882"/>
            <a:ext cx="890928" cy="215444"/>
          </a:xfrm>
          <a:prstGeom prst="rect">
            <a:avLst/>
          </a:prstGeom>
          <a:noFill/>
        </p:spPr>
        <p:txBody>
          <a:bodyPr vert="horz" wrap="square" lIns="0" tIns="0" rIns="0" bIns="0" rtlCol="0">
            <a:spAutoFit/>
          </a:bodyPr>
          <a:lstStyle/>
          <a:p>
            <a:pPr algn="ctr"/>
            <a:r>
              <a:rPr lang="en-US" sz="1400" dirty="0">
                <a:solidFill>
                  <a:schemeClr val="bg1"/>
                </a:solidFill>
              </a:rPr>
              <a:t>Crawler</a:t>
            </a:r>
          </a:p>
        </p:txBody>
      </p:sp>
      <p:sp>
        <p:nvSpPr>
          <p:cNvPr id="158" name="Cylinder 157">
            <a:extLst>
              <a:ext uri="{FF2B5EF4-FFF2-40B4-BE49-F238E27FC236}">
                <a16:creationId xmlns:a16="http://schemas.microsoft.com/office/drawing/2014/main" id="{DA717FA9-B3E3-4A8C-8A13-20401725BB10}"/>
              </a:ext>
            </a:extLst>
          </p:cNvPr>
          <p:cNvSpPr/>
          <p:nvPr/>
        </p:nvSpPr>
        <p:spPr>
          <a:xfrm>
            <a:off x="9907677" y="2962881"/>
            <a:ext cx="1147203" cy="596052"/>
          </a:xfrm>
          <a:prstGeom prst="can">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Debug Handbook</a:t>
            </a:r>
          </a:p>
        </p:txBody>
      </p:sp>
      <p:cxnSp>
        <p:nvCxnSpPr>
          <p:cNvPr id="159" name="Straight Arrow Connector 158">
            <a:extLst>
              <a:ext uri="{FF2B5EF4-FFF2-40B4-BE49-F238E27FC236}">
                <a16:creationId xmlns:a16="http://schemas.microsoft.com/office/drawing/2014/main" id="{3C6D7571-2BDD-48BF-9044-00B21CE99CA6}"/>
              </a:ext>
            </a:extLst>
          </p:cNvPr>
          <p:cNvCxnSpPr>
            <a:cxnSpLocks/>
          </p:cNvCxnSpPr>
          <p:nvPr/>
        </p:nvCxnSpPr>
        <p:spPr>
          <a:xfrm>
            <a:off x="11342105" y="2130781"/>
            <a:ext cx="0" cy="1873131"/>
          </a:xfrm>
          <a:prstGeom prst="straightConnector1">
            <a:avLst/>
          </a:prstGeom>
          <a:ln w="254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0" name="Straight Arrow Connector 159">
            <a:extLst>
              <a:ext uri="{FF2B5EF4-FFF2-40B4-BE49-F238E27FC236}">
                <a16:creationId xmlns:a16="http://schemas.microsoft.com/office/drawing/2014/main" id="{B1E5FB8D-DF82-4737-9D4B-F83A9C36F468}"/>
              </a:ext>
            </a:extLst>
          </p:cNvPr>
          <p:cNvCxnSpPr>
            <a:cxnSpLocks/>
            <a:stCxn id="158" idx="1"/>
            <a:endCxn id="144" idx="2"/>
          </p:cNvCxnSpPr>
          <p:nvPr/>
        </p:nvCxnSpPr>
        <p:spPr>
          <a:xfrm flipH="1" flipV="1">
            <a:off x="10473249" y="2451310"/>
            <a:ext cx="8031" cy="511571"/>
          </a:xfrm>
          <a:prstGeom prst="straightConnector1">
            <a:avLst/>
          </a:prstGeom>
          <a:ln>
            <a:solidFill>
              <a:schemeClr val="bg1"/>
            </a:solidFill>
            <a:tailEnd type="triangle"/>
          </a:ln>
        </p:spPr>
        <p:style>
          <a:lnRef idx="3">
            <a:schemeClr val="accent3"/>
          </a:lnRef>
          <a:fillRef idx="0">
            <a:schemeClr val="accent3"/>
          </a:fillRef>
          <a:effectRef idx="2">
            <a:schemeClr val="accent3"/>
          </a:effectRef>
          <a:fontRef idx="minor">
            <a:schemeClr val="tx1"/>
          </a:fontRef>
        </p:style>
      </p:cxnSp>
      <p:cxnSp>
        <p:nvCxnSpPr>
          <p:cNvPr id="161" name="Straight Arrow Connector 160">
            <a:extLst>
              <a:ext uri="{FF2B5EF4-FFF2-40B4-BE49-F238E27FC236}">
                <a16:creationId xmlns:a16="http://schemas.microsoft.com/office/drawing/2014/main" id="{373160AD-1445-41E3-9ED4-F20748EE81D3}"/>
              </a:ext>
            </a:extLst>
          </p:cNvPr>
          <p:cNvCxnSpPr>
            <a:cxnSpLocks/>
            <a:endCxn id="158" idx="2"/>
          </p:cNvCxnSpPr>
          <p:nvPr/>
        </p:nvCxnSpPr>
        <p:spPr>
          <a:xfrm>
            <a:off x="7200592" y="2434447"/>
            <a:ext cx="2707085" cy="826460"/>
          </a:xfrm>
          <a:prstGeom prst="straightConnector1">
            <a:avLst/>
          </a:prstGeom>
          <a:ln>
            <a:solidFill>
              <a:schemeClr val="bg1"/>
            </a:solidFill>
            <a:tailEnd type="triangle"/>
          </a:ln>
        </p:spPr>
        <p:style>
          <a:lnRef idx="2">
            <a:schemeClr val="accent4"/>
          </a:lnRef>
          <a:fillRef idx="0">
            <a:schemeClr val="accent4"/>
          </a:fillRef>
          <a:effectRef idx="1">
            <a:schemeClr val="accent4"/>
          </a:effectRef>
          <a:fontRef idx="minor">
            <a:schemeClr val="tx1"/>
          </a:fontRef>
        </p:style>
      </p:cxnSp>
      <p:sp>
        <p:nvSpPr>
          <p:cNvPr id="162" name="TextBox 161">
            <a:extLst>
              <a:ext uri="{FF2B5EF4-FFF2-40B4-BE49-F238E27FC236}">
                <a16:creationId xmlns:a16="http://schemas.microsoft.com/office/drawing/2014/main" id="{328A7521-DC69-4E40-8309-3C51753EE4EA}"/>
              </a:ext>
            </a:extLst>
          </p:cNvPr>
          <p:cNvSpPr txBox="1"/>
          <p:nvPr/>
        </p:nvSpPr>
        <p:spPr>
          <a:xfrm rot="980311">
            <a:off x="8049753" y="2930688"/>
            <a:ext cx="1093209" cy="169277"/>
          </a:xfrm>
          <a:prstGeom prst="rect">
            <a:avLst/>
          </a:prstGeom>
          <a:noFill/>
        </p:spPr>
        <p:txBody>
          <a:bodyPr vert="horz" wrap="square" lIns="0" tIns="0" rIns="0" bIns="0" rtlCol="0">
            <a:spAutoFit/>
          </a:bodyPr>
          <a:lstStyle/>
          <a:p>
            <a:pPr algn="ctr"/>
            <a:r>
              <a:rPr lang="en-US" sz="1100" dirty="0">
                <a:solidFill>
                  <a:schemeClr val="accent4">
                    <a:lumMod val="60000"/>
                    <a:lumOff val="40000"/>
                  </a:schemeClr>
                </a:solidFill>
              </a:rPr>
              <a:t>Debug recipe</a:t>
            </a:r>
          </a:p>
        </p:txBody>
      </p:sp>
      <p:sp>
        <p:nvSpPr>
          <p:cNvPr id="163" name="TextBox 162">
            <a:extLst>
              <a:ext uri="{FF2B5EF4-FFF2-40B4-BE49-F238E27FC236}">
                <a16:creationId xmlns:a16="http://schemas.microsoft.com/office/drawing/2014/main" id="{BB54FABC-32C7-4FBD-9170-CDF83D488C24}"/>
              </a:ext>
            </a:extLst>
          </p:cNvPr>
          <p:cNvSpPr txBox="1"/>
          <p:nvPr/>
        </p:nvSpPr>
        <p:spPr>
          <a:xfrm>
            <a:off x="8572011" y="3635125"/>
            <a:ext cx="1914447" cy="215444"/>
          </a:xfrm>
          <a:prstGeom prst="rect">
            <a:avLst/>
          </a:prstGeom>
          <a:noFill/>
        </p:spPr>
        <p:txBody>
          <a:bodyPr vert="horz" wrap="square" lIns="0" tIns="0" rIns="0" bIns="0" rtlCol="0">
            <a:spAutoFit/>
          </a:bodyPr>
          <a:lstStyle/>
          <a:p>
            <a:pPr algn="ctr"/>
            <a:r>
              <a:rPr lang="en-US" sz="1400" dirty="0">
                <a:solidFill>
                  <a:schemeClr val="accent4">
                    <a:lumMod val="60000"/>
                    <a:lumOff val="40000"/>
                  </a:schemeClr>
                </a:solidFill>
              </a:rPr>
              <a:t>Dev Analysis Modules</a:t>
            </a:r>
          </a:p>
        </p:txBody>
      </p:sp>
      <p:sp>
        <p:nvSpPr>
          <p:cNvPr id="164" name="TextBox 163">
            <a:extLst>
              <a:ext uri="{FF2B5EF4-FFF2-40B4-BE49-F238E27FC236}">
                <a16:creationId xmlns:a16="http://schemas.microsoft.com/office/drawing/2014/main" id="{CEC49E5C-9064-46F0-A708-98A79A0CAB5F}"/>
              </a:ext>
            </a:extLst>
          </p:cNvPr>
          <p:cNvSpPr txBox="1"/>
          <p:nvPr/>
        </p:nvSpPr>
        <p:spPr>
          <a:xfrm>
            <a:off x="5481840" y="3011958"/>
            <a:ext cx="989637" cy="215444"/>
          </a:xfrm>
          <a:prstGeom prst="rect">
            <a:avLst/>
          </a:prstGeom>
          <a:noFill/>
        </p:spPr>
        <p:txBody>
          <a:bodyPr vert="horz" wrap="square" lIns="0" tIns="0" rIns="0" bIns="0" rtlCol="0">
            <a:spAutoFit/>
          </a:bodyPr>
          <a:lstStyle/>
          <a:p>
            <a:pPr algn="ctr"/>
            <a:r>
              <a:rPr lang="en-US" sz="1400" dirty="0">
                <a:solidFill>
                  <a:schemeClr val="bg1"/>
                </a:solidFill>
              </a:rPr>
              <a:t>Meta</a:t>
            </a:r>
          </a:p>
        </p:txBody>
      </p:sp>
      <p:cxnSp>
        <p:nvCxnSpPr>
          <p:cNvPr id="165" name="Straight Arrow Connector 164">
            <a:extLst>
              <a:ext uri="{FF2B5EF4-FFF2-40B4-BE49-F238E27FC236}">
                <a16:creationId xmlns:a16="http://schemas.microsoft.com/office/drawing/2014/main" id="{42C817D2-EB2B-4D3A-A307-F9192D015CD8}"/>
              </a:ext>
            </a:extLst>
          </p:cNvPr>
          <p:cNvCxnSpPr>
            <a:cxnSpLocks/>
          </p:cNvCxnSpPr>
          <p:nvPr/>
        </p:nvCxnSpPr>
        <p:spPr>
          <a:xfrm>
            <a:off x="7169193" y="2121415"/>
            <a:ext cx="991011" cy="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A8244B1D-68C8-41A4-8F22-CA614EAAEB21}"/>
              </a:ext>
            </a:extLst>
          </p:cNvPr>
          <p:cNvCxnSpPr>
            <a:cxnSpLocks/>
          </p:cNvCxnSpPr>
          <p:nvPr/>
        </p:nvCxnSpPr>
        <p:spPr>
          <a:xfrm flipV="1">
            <a:off x="9222089" y="2121415"/>
            <a:ext cx="882105" cy="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a16="http://schemas.microsoft.com/office/drawing/2014/main" id="{609E8DA9-FA8C-4FEA-9E6F-7B5CF4735B2E}"/>
              </a:ext>
            </a:extLst>
          </p:cNvPr>
          <p:cNvCxnSpPr>
            <a:cxnSpLocks/>
            <a:stCxn id="168" idx="3"/>
          </p:cNvCxnSpPr>
          <p:nvPr/>
        </p:nvCxnSpPr>
        <p:spPr>
          <a:xfrm>
            <a:off x="9467495" y="1314546"/>
            <a:ext cx="1029192" cy="483704"/>
          </a:xfrm>
          <a:prstGeom prst="straightConnector1">
            <a:avLst/>
          </a:prstGeom>
          <a:ln>
            <a:solidFill>
              <a:schemeClr val="bg1"/>
            </a:solidFill>
            <a:headEnd type="triangle" w="med" len="med"/>
            <a:tailEnd type="triangle" w="med" len="med"/>
          </a:ln>
        </p:spPr>
        <p:style>
          <a:lnRef idx="2">
            <a:schemeClr val="accent4"/>
          </a:lnRef>
          <a:fillRef idx="0">
            <a:schemeClr val="accent4"/>
          </a:fillRef>
          <a:effectRef idx="1">
            <a:schemeClr val="accent4"/>
          </a:effectRef>
          <a:fontRef idx="minor">
            <a:schemeClr val="tx1"/>
          </a:fontRef>
        </p:style>
      </p:cxnSp>
      <p:sp>
        <p:nvSpPr>
          <p:cNvPr id="168" name="TextBox 167">
            <a:extLst>
              <a:ext uri="{FF2B5EF4-FFF2-40B4-BE49-F238E27FC236}">
                <a16:creationId xmlns:a16="http://schemas.microsoft.com/office/drawing/2014/main" id="{95E545CB-86EB-4A9B-BA6B-A0368350FDA3}"/>
              </a:ext>
            </a:extLst>
          </p:cNvPr>
          <p:cNvSpPr txBox="1"/>
          <p:nvPr/>
        </p:nvSpPr>
        <p:spPr>
          <a:xfrm>
            <a:off x="7978863" y="883659"/>
            <a:ext cx="1488632" cy="861774"/>
          </a:xfrm>
          <a:prstGeom prst="rect">
            <a:avLst/>
          </a:prstGeom>
          <a:ln>
            <a:solidFill>
              <a:srgbClr val="00B050"/>
            </a:solidFill>
          </a:ln>
        </p:spPr>
        <p:style>
          <a:lnRef idx="2">
            <a:schemeClr val="accent4"/>
          </a:lnRef>
          <a:fillRef idx="1">
            <a:schemeClr val="lt1"/>
          </a:fillRef>
          <a:effectRef idx="0">
            <a:schemeClr val="accent4"/>
          </a:effectRef>
          <a:fontRef idx="minor">
            <a:schemeClr val="dk1"/>
          </a:fontRef>
        </p:style>
        <p:txBody>
          <a:bodyPr vert="horz" wrap="square" lIns="0" tIns="0" rIns="0" bIns="0" rtlCol="0">
            <a:spAutoFit/>
          </a:bodyPr>
          <a:lstStyle/>
          <a:p>
            <a:pPr algn="ctr"/>
            <a:r>
              <a:rPr lang="en-US" sz="1400" dirty="0">
                <a:solidFill>
                  <a:schemeClr val="tx1"/>
                </a:solidFill>
              </a:rPr>
              <a:t>Reduced Human Analysis, Experimentation, &amp; Simulation</a:t>
            </a:r>
          </a:p>
        </p:txBody>
      </p:sp>
      <p:cxnSp>
        <p:nvCxnSpPr>
          <p:cNvPr id="169" name="Straight Arrow Connector 168">
            <a:extLst>
              <a:ext uri="{FF2B5EF4-FFF2-40B4-BE49-F238E27FC236}">
                <a16:creationId xmlns:a16="http://schemas.microsoft.com/office/drawing/2014/main" id="{217347D4-0D31-43E7-93E5-CDCCF12AC9C5}"/>
              </a:ext>
            </a:extLst>
          </p:cNvPr>
          <p:cNvCxnSpPr>
            <a:cxnSpLocks/>
            <a:endCxn id="168" idx="1"/>
          </p:cNvCxnSpPr>
          <p:nvPr/>
        </p:nvCxnSpPr>
        <p:spPr>
          <a:xfrm flipV="1">
            <a:off x="6853175" y="1314546"/>
            <a:ext cx="1125688" cy="483707"/>
          </a:xfrm>
          <a:prstGeom prst="straightConnector1">
            <a:avLst/>
          </a:prstGeom>
          <a:ln>
            <a:solidFill>
              <a:schemeClr val="bg1"/>
            </a:solidFill>
            <a:headEnd type="triangle" w="med" len="med"/>
            <a:tailEnd type="triangle" w="med" len="med"/>
          </a:ln>
        </p:spPr>
        <p:style>
          <a:lnRef idx="2">
            <a:schemeClr val="accent4"/>
          </a:lnRef>
          <a:fillRef idx="0">
            <a:schemeClr val="accent4"/>
          </a:fillRef>
          <a:effectRef idx="1">
            <a:schemeClr val="accent4"/>
          </a:effectRef>
          <a:fontRef idx="minor">
            <a:schemeClr val="tx1"/>
          </a:fontRef>
        </p:style>
      </p:cxnSp>
      <p:sp>
        <p:nvSpPr>
          <p:cNvPr id="170" name="TextBox 169">
            <a:extLst>
              <a:ext uri="{FF2B5EF4-FFF2-40B4-BE49-F238E27FC236}">
                <a16:creationId xmlns:a16="http://schemas.microsoft.com/office/drawing/2014/main" id="{8C47D44A-B484-4D1A-AE02-82136F8ACE08}"/>
              </a:ext>
            </a:extLst>
          </p:cNvPr>
          <p:cNvSpPr txBox="1"/>
          <p:nvPr/>
        </p:nvSpPr>
        <p:spPr>
          <a:xfrm>
            <a:off x="1978853" y="1120386"/>
            <a:ext cx="1073952" cy="430887"/>
          </a:xfrm>
          <a:prstGeom prst="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vert="horz" wrap="square" lIns="0" tIns="0" rIns="0" bIns="0" rtlCol="0">
            <a:spAutoFit/>
          </a:bodyPr>
          <a:lstStyle/>
          <a:p>
            <a:pPr algn="ctr"/>
            <a:r>
              <a:rPr lang="en-US" sz="1400" dirty="0">
                <a:solidFill>
                  <a:schemeClr val="tx1"/>
                </a:solidFill>
              </a:rPr>
              <a:t>Data Control Management</a:t>
            </a:r>
          </a:p>
        </p:txBody>
      </p:sp>
      <p:cxnSp>
        <p:nvCxnSpPr>
          <p:cNvPr id="171" name="Straight Arrow Connector 170">
            <a:extLst>
              <a:ext uri="{FF2B5EF4-FFF2-40B4-BE49-F238E27FC236}">
                <a16:creationId xmlns:a16="http://schemas.microsoft.com/office/drawing/2014/main" id="{45E0D068-28F5-47D0-9E4F-87630C9E8E28}"/>
              </a:ext>
            </a:extLst>
          </p:cNvPr>
          <p:cNvCxnSpPr>
            <a:cxnSpLocks/>
            <a:endCxn id="170" idx="1"/>
          </p:cNvCxnSpPr>
          <p:nvPr/>
        </p:nvCxnSpPr>
        <p:spPr>
          <a:xfrm flipV="1">
            <a:off x="1175658" y="1335830"/>
            <a:ext cx="803195" cy="471312"/>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F16089A8-28D1-4E75-A54D-BF831C4027A9}"/>
              </a:ext>
            </a:extLst>
          </p:cNvPr>
          <p:cNvCxnSpPr>
            <a:cxnSpLocks/>
            <a:stCxn id="170" idx="2"/>
          </p:cNvCxnSpPr>
          <p:nvPr/>
        </p:nvCxnSpPr>
        <p:spPr>
          <a:xfrm>
            <a:off x="2515829" y="1551273"/>
            <a:ext cx="5203" cy="262126"/>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3" name="TextBox 172">
            <a:extLst>
              <a:ext uri="{FF2B5EF4-FFF2-40B4-BE49-F238E27FC236}">
                <a16:creationId xmlns:a16="http://schemas.microsoft.com/office/drawing/2014/main" id="{2D16A8DD-8BE3-4C6D-A740-EFDAA9072EBB}"/>
              </a:ext>
            </a:extLst>
          </p:cNvPr>
          <p:cNvSpPr txBox="1"/>
          <p:nvPr/>
        </p:nvSpPr>
        <p:spPr>
          <a:xfrm>
            <a:off x="2638199" y="1559947"/>
            <a:ext cx="729367" cy="215444"/>
          </a:xfrm>
          <a:prstGeom prst="rect">
            <a:avLst/>
          </a:prstGeom>
          <a:noFill/>
        </p:spPr>
        <p:txBody>
          <a:bodyPr vert="horz" wrap="none" lIns="0" tIns="0" rIns="0" bIns="0" rtlCol="0">
            <a:spAutoFit/>
          </a:bodyPr>
          <a:lstStyle>
            <a:defPPr>
              <a:defRPr lang="en-US"/>
            </a:defPPr>
            <a:lvl1pPr algn="ctr">
              <a:defRPr sz="1400">
                <a:solidFill>
                  <a:schemeClr val="bg1"/>
                </a:solidFill>
              </a:defRPr>
            </a:lvl1pPr>
          </a:lstStyle>
          <a:p>
            <a:r>
              <a:rPr lang="en-US" dirty="0"/>
              <a:t>Object ids</a:t>
            </a:r>
          </a:p>
        </p:txBody>
      </p:sp>
    </p:spTree>
    <p:extLst>
      <p:ext uri="{BB962C8B-B14F-4D97-AF65-F5344CB8AC3E}">
        <p14:creationId xmlns:p14="http://schemas.microsoft.com/office/powerpoint/2010/main" val="1084929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9A9365-3DFD-438F-B3F6-2234F14DC82E}"/>
              </a:ext>
            </a:extLst>
          </p:cNvPr>
          <p:cNvSpPr>
            <a:spLocks noGrp="1"/>
          </p:cNvSpPr>
          <p:nvPr>
            <p:ph type="title"/>
          </p:nvPr>
        </p:nvSpPr>
        <p:spPr/>
        <p:txBody>
          <a:bodyPr/>
          <a:lstStyle/>
          <a:p>
            <a:r>
              <a:rPr lang="en-US" dirty="0"/>
              <a:t>Application Plan for MP-Engine</a:t>
            </a:r>
          </a:p>
        </p:txBody>
      </p:sp>
      <p:pic>
        <p:nvPicPr>
          <p:cNvPr id="24" name="Content Placeholder 23" descr="Lightbulb and gear">
            <a:extLst>
              <a:ext uri="{FF2B5EF4-FFF2-40B4-BE49-F238E27FC236}">
                <a16:creationId xmlns:a16="http://schemas.microsoft.com/office/drawing/2014/main" id="{64D39469-FD4C-4330-8C4A-95ACDA5C7443}"/>
              </a:ext>
            </a:extLst>
          </p:cNvPr>
          <p:cNvPicPr>
            <a:picLocks noGrp="1" noChangeAspect="1"/>
          </p:cNvPicPr>
          <p:nvPr>
            <p:ph idx="4294967295"/>
          </p:nvPr>
        </p:nvPicPr>
        <p:blipFill>
          <a:blip r:embed="rId3">
            <a:extLst>
              <a:ext uri="{96DAC541-7B7A-43D3-8B79-37D633B846F1}">
                <asvg:svgBlip xmlns:asvg="http://schemas.microsoft.com/office/drawing/2016/SVG/main" r:embed="rId4"/>
              </a:ext>
            </a:extLst>
          </a:blip>
          <a:stretch>
            <a:fillRect/>
          </a:stretch>
        </p:blipFill>
        <p:spPr>
          <a:xfrm>
            <a:off x="8172441" y="4459138"/>
            <a:ext cx="914400" cy="914400"/>
          </a:xfrm>
          <a:prstGeom prst="rect">
            <a:avLst/>
          </a:prstGeom>
        </p:spPr>
      </p:pic>
      <p:sp>
        <p:nvSpPr>
          <p:cNvPr id="2" name="Slide Number Placeholder 1">
            <a:extLst>
              <a:ext uri="{FF2B5EF4-FFF2-40B4-BE49-F238E27FC236}">
                <a16:creationId xmlns:a16="http://schemas.microsoft.com/office/drawing/2014/main" id="{DE79A6BA-7EDC-4274-883F-49E0D665C153}"/>
              </a:ext>
            </a:extLst>
          </p:cNvPr>
          <p:cNvSpPr>
            <a:spLocks noGrp="1"/>
          </p:cNvSpPr>
          <p:nvPr>
            <p:ph type="sldNum" sz="quarter" idx="4294967295"/>
          </p:nvPr>
        </p:nvSpPr>
        <p:spPr/>
        <p:txBody>
          <a:bodyPr/>
          <a:lstStyle/>
          <a:p>
            <a:fld id="{EE2556C5-CE8C-6547-B838-EA80C61A4AF7}" type="slidenum">
              <a:rPr lang="en-US" smtClean="0">
                <a:solidFill>
                  <a:schemeClr val="bg1"/>
                </a:solidFill>
              </a:rPr>
              <a:pPr/>
              <a:t>28</a:t>
            </a:fld>
            <a:endParaRPr lang="en-US" dirty="0">
              <a:solidFill>
                <a:schemeClr val="bg1"/>
              </a:solidFill>
            </a:endParaRPr>
          </a:p>
        </p:txBody>
      </p:sp>
      <p:pic>
        <p:nvPicPr>
          <p:cNvPr id="5" name="Picture 4">
            <a:extLst>
              <a:ext uri="{FF2B5EF4-FFF2-40B4-BE49-F238E27FC236}">
                <a16:creationId xmlns:a16="http://schemas.microsoft.com/office/drawing/2014/main" id="{32BE2E6A-1545-4D1F-AC2A-BC7935337497}"/>
              </a:ext>
            </a:extLst>
          </p:cNvPr>
          <p:cNvPicPr>
            <a:picLocks noChangeAspect="1"/>
          </p:cNvPicPr>
          <p:nvPr/>
        </p:nvPicPr>
        <p:blipFill>
          <a:blip r:embed="rId5"/>
          <a:stretch>
            <a:fillRect/>
          </a:stretch>
        </p:blipFill>
        <p:spPr>
          <a:xfrm>
            <a:off x="9426372" y="2562679"/>
            <a:ext cx="2530926" cy="795596"/>
          </a:xfrm>
          <a:prstGeom prst="rect">
            <a:avLst/>
          </a:prstGeom>
        </p:spPr>
      </p:pic>
      <p:pic>
        <p:nvPicPr>
          <p:cNvPr id="14" name="Graphic 13" descr="Playbook">
            <a:extLst>
              <a:ext uri="{FF2B5EF4-FFF2-40B4-BE49-F238E27FC236}">
                <a16:creationId xmlns:a16="http://schemas.microsoft.com/office/drawing/2014/main" id="{A47AAFBC-CDB8-421A-B415-0160A263F6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23317" y="4542939"/>
            <a:ext cx="914400" cy="914400"/>
          </a:xfrm>
          <a:prstGeom prst="rect">
            <a:avLst/>
          </a:prstGeom>
        </p:spPr>
      </p:pic>
      <p:pic>
        <p:nvPicPr>
          <p:cNvPr id="15" name="Graphic 14" descr="Decision chart">
            <a:extLst>
              <a:ext uri="{FF2B5EF4-FFF2-40B4-BE49-F238E27FC236}">
                <a16:creationId xmlns:a16="http://schemas.microsoft.com/office/drawing/2014/main" id="{D934B383-703D-40E5-8F7D-3568AD8D2C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5132" y="4456001"/>
            <a:ext cx="914400" cy="914400"/>
          </a:xfrm>
          <a:prstGeom prst="rect">
            <a:avLst/>
          </a:prstGeom>
        </p:spPr>
      </p:pic>
      <p:sp>
        <p:nvSpPr>
          <p:cNvPr id="16" name="TextBox 15">
            <a:extLst>
              <a:ext uri="{FF2B5EF4-FFF2-40B4-BE49-F238E27FC236}">
                <a16:creationId xmlns:a16="http://schemas.microsoft.com/office/drawing/2014/main" id="{E30C1BB4-D78B-4A48-BB1A-C18BFCB08893}"/>
              </a:ext>
            </a:extLst>
          </p:cNvPr>
          <p:cNvSpPr txBox="1"/>
          <p:nvPr/>
        </p:nvSpPr>
        <p:spPr>
          <a:xfrm>
            <a:off x="155034" y="3950515"/>
            <a:ext cx="1432924"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0" rIns="0" bIns="0" rtlCol="0">
            <a:spAutoFit/>
          </a:bodyPr>
          <a:lstStyle/>
          <a:p>
            <a:pPr algn="ctr"/>
            <a:r>
              <a:rPr lang="en-US" sz="1600" dirty="0"/>
              <a:t>Decode Telemetry</a:t>
            </a:r>
          </a:p>
        </p:txBody>
      </p:sp>
      <p:sp>
        <p:nvSpPr>
          <p:cNvPr id="17" name="TextBox 16">
            <a:extLst>
              <a:ext uri="{FF2B5EF4-FFF2-40B4-BE49-F238E27FC236}">
                <a16:creationId xmlns:a16="http://schemas.microsoft.com/office/drawing/2014/main" id="{C9D90963-EF7B-4796-A9C9-E7C03BCAC6FE}"/>
              </a:ext>
            </a:extLst>
          </p:cNvPr>
          <p:cNvSpPr txBox="1"/>
          <p:nvPr/>
        </p:nvSpPr>
        <p:spPr>
          <a:xfrm>
            <a:off x="1659192" y="3941953"/>
            <a:ext cx="1642651"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0" rIns="0" bIns="0" rtlCol="0">
            <a:spAutoFit/>
          </a:bodyPr>
          <a:lstStyle/>
          <a:p>
            <a:pPr algn="ctr"/>
            <a:r>
              <a:rPr lang="en-US" sz="1600" dirty="0"/>
              <a:t>Identify Entrance Reference Graph</a:t>
            </a:r>
          </a:p>
        </p:txBody>
      </p:sp>
      <p:pic>
        <p:nvPicPr>
          <p:cNvPr id="18" name="Graphic 17" descr="Head with gears">
            <a:extLst>
              <a:ext uri="{FF2B5EF4-FFF2-40B4-BE49-F238E27FC236}">
                <a16:creationId xmlns:a16="http://schemas.microsoft.com/office/drawing/2014/main" id="{4111D038-E3D2-4C90-A80C-C407C88FCF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28260" y="1286857"/>
            <a:ext cx="1291183" cy="1291183"/>
          </a:xfrm>
          <a:prstGeom prst="rect">
            <a:avLst/>
          </a:prstGeom>
        </p:spPr>
      </p:pic>
      <p:sp>
        <p:nvSpPr>
          <p:cNvPr id="19" name="TextBox 18">
            <a:extLst>
              <a:ext uri="{FF2B5EF4-FFF2-40B4-BE49-F238E27FC236}">
                <a16:creationId xmlns:a16="http://schemas.microsoft.com/office/drawing/2014/main" id="{14120D4D-7049-47EB-8859-C97F75AF0032}"/>
              </a:ext>
            </a:extLst>
          </p:cNvPr>
          <p:cNvSpPr txBox="1"/>
          <p:nvPr/>
        </p:nvSpPr>
        <p:spPr>
          <a:xfrm>
            <a:off x="9186431" y="851421"/>
            <a:ext cx="2335104" cy="492443"/>
          </a:xfrm>
          <a:prstGeom prst="rect">
            <a:avLst/>
          </a:prstGeom>
          <a:noFill/>
        </p:spPr>
        <p:txBody>
          <a:bodyPr vert="horz" wrap="square" lIns="0" tIns="0" rIns="0" bIns="0" rtlCol="0">
            <a:spAutoFit/>
          </a:bodyPr>
          <a:lstStyle/>
          <a:p>
            <a:pPr algn="ctr"/>
            <a:r>
              <a:rPr lang="en-US" sz="1600" dirty="0"/>
              <a:t>Machine Programming Application</a:t>
            </a:r>
          </a:p>
        </p:txBody>
      </p:sp>
      <p:sp>
        <p:nvSpPr>
          <p:cNvPr id="20" name="TextBox 19">
            <a:extLst>
              <a:ext uri="{FF2B5EF4-FFF2-40B4-BE49-F238E27FC236}">
                <a16:creationId xmlns:a16="http://schemas.microsoft.com/office/drawing/2014/main" id="{F72E50BD-1655-460C-8F79-3083305B2328}"/>
              </a:ext>
            </a:extLst>
          </p:cNvPr>
          <p:cNvSpPr txBox="1"/>
          <p:nvPr/>
        </p:nvSpPr>
        <p:spPr>
          <a:xfrm>
            <a:off x="7827596" y="3947686"/>
            <a:ext cx="1604091" cy="246221"/>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0" rIns="0" bIns="0" rtlCol="0">
            <a:spAutoFit/>
          </a:bodyPr>
          <a:lstStyle/>
          <a:p>
            <a:pPr algn="ctr"/>
            <a:r>
              <a:rPr lang="en-US" sz="1600" dirty="0"/>
              <a:t>Select Policy</a:t>
            </a:r>
          </a:p>
        </p:txBody>
      </p:sp>
      <p:sp>
        <p:nvSpPr>
          <p:cNvPr id="21" name="TextBox 20">
            <a:extLst>
              <a:ext uri="{FF2B5EF4-FFF2-40B4-BE49-F238E27FC236}">
                <a16:creationId xmlns:a16="http://schemas.microsoft.com/office/drawing/2014/main" id="{6DD09231-9FFC-4196-B99F-9BCFA37A9104}"/>
              </a:ext>
            </a:extLst>
          </p:cNvPr>
          <p:cNvSpPr txBox="1"/>
          <p:nvPr/>
        </p:nvSpPr>
        <p:spPr>
          <a:xfrm>
            <a:off x="3273216" y="3937958"/>
            <a:ext cx="1783209"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0" rIns="0" bIns="0" rtlCol="0">
            <a:spAutoFit/>
          </a:bodyPr>
          <a:lstStyle/>
          <a:p>
            <a:pPr algn="ctr"/>
            <a:r>
              <a:rPr lang="en-US" sz="1600" dirty="0"/>
              <a:t>State(s) &amp; Transition(s)</a:t>
            </a:r>
          </a:p>
        </p:txBody>
      </p:sp>
      <p:sp>
        <p:nvSpPr>
          <p:cNvPr id="22" name="TextBox 21">
            <a:extLst>
              <a:ext uri="{FF2B5EF4-FFF2-40B4-BE49-F238E27FC236}">
                <a16:creationId xmlns:a16="http://schemas.microsoft.com/office/drawing/2014/main" id="{5A2242E6-707B-46BE-8313-17B4B824C964}"/>
              </a:ext>
            </a:extLst>
          </p:cNvPr>
          <p:cNvSpPr txBox="1"/>
          <p:nvPr/>
        </p:nvSpPr>
        <p:spPr>
          <a:xfrm>
            <a:off x="6266317" y="3948229"/>
            <a:ext cx="1604091"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0" rIns="0" bIns="0" rtlCol="0">
            <a:spAutoFit/>
          </a:bodyPr>
          <a:lstStyle/>
          <a:p>
            <a:pPr algn="ctr"/>
            <a:r>
              <a:rPr lang="en-US" sz="1600" dirty="0"/>
              <a:t>Bellman Expectation</a:t>
            </a:r>
          </a:p>
        </p:txBody>
      </p:sp>
      <p:sp>
        <p:nvSpPr>
          <p:cNvPr id="23" name="TextBox 22">
            <a:extLst>
              <a:ext uri="{FF2B5EF4-FFF2-40B4-BE49-F238E27FC236}">
                <a16:creationId xmlns:a16="http://schemas.microsoft.com/office/drawing/2014/main" id="{BCC10F64-6C81-4546-B8BE-BC0FBD64CBC0}"/>
              </a:ext>
            </a:extLst>
          </p:cNvPr>
          <p:cNvSpPr txBox="1"/>
          <p:nvPr/>
        </p:nvSpPr>
        <p:spPr>
          <a:xfrm>
            <a:off x="4909568" y="3954434"/>
            <a:ext cx="1394085" cy="246221"/>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0" rIns="0" bIns="0" rtlCol="0">
            <a:spAutoFit/>
          </a:bodyPr>
          <a:lstStyle/>
          <a:p>
            <a:pPr algn="ctr"/>
            <a:r>
              <a:rPr lang="en-US" sz="1600" dirty="0"/>
              <a:t>Action(s)</a:t>
            </a:r>
          </a:p>
        </p:txBody>
      </p:sp>
      <p:sp>
        <p:nvSpPr>
          <p:cNvPr id="7" name="Rectangle 6">
            <a:extLst>
              <a:ext uri="{FF2B5EF4-FFF2-40B4-BE49-F238E27FC236}">
                <a16:creationId xmlns:a16="http://schemas.microsoft.com/office/drawing/2014/main" id="{125001B5-C7E6-452E-85F7-8BB709258DD4}"/>
              </a:ext>
            </a:extLst>
          </p:cNvPr>
          <p:cNvSpPr/>
          <p:nvPr/>
        </p:nvSpPr>
        <p:spPr>
          <a:xfrm>
            <a:off x="178074" y="5657802"/>
            <a:ext cx="11963127" cy="3385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800" dirty="0">
                <a:solidFill>
                  <a:schemeClr val="tx1"/>
                </a:solidFill>
              </a:rPr>
              <a:t>Castro, Pablo &amp; </a:t>
            </a:r>
            <a:r>
              <a:rPr lang="en-US" sz="800" dirty="0" err="1">
                <a:solidFill>
                  <a:schemeClr val="tx1"/>
                </a:solidFill>
              </a:rPr>
              <a:t>Moitra</a:t>
            </a:r>
            <a:r>
              <a:rPr lang="en-US" sz="800" dirty="0">
                <a:solidFill>
                  <a:schemeClr val="tx1"/>
                </a:solidFill>
              </a:rPr>
              <a:t>, Subhodeep &amp; Gelada, </a:t>
            </a:r>
            <a:r>
              <a:rPr lang="en-US" sz="800" dirty="0" err="1">
                <a:solidFill>
                  <a:schemeClr val="tx1"/>
                </a:solidFill>
              </a:rPr>
              <a:t>Carles</a:t>
            </a:r>
            <a:r>
              <a:rPr lang="en-US" sz="800" dirty="0">
                <a:solidFill>
                  <a:schemeClr val="tx1"/>
                </a:solidFill>
              </a:rPr>
              <a:t> &amp; Kumar, Saurabh &amp; Bellemare, Marc. (2018). Dopamine: A Research Framework for Deep Reinforcement Learning.</a:t>
            </a:r>
          </a:p>
          <a:p>
            <a:r>
              <a:rPr lang="en-US" sz="800" dirty="0">
                <a:solidFill>
                  <a:schemeClr val="tx1"/>
                </a:solidFill>
              </a:rPr>
              <a:t>Intel® </a:t>
            </a:r>
            <a:r>
              <a:rPr lang="en-US" sz="800" dirty="0" err="1">
                <a:solidFill>
                  <a:schemeClr val="tx1"/>
                </a:solidFill>
              </a:rPr>
              <a:t>Nervana</a:t>
            </a:r>
            <a:r>
              <a:rPr lang="en-US" sz="800" dirty="0">
                <a:solidFill>
                  <a:schemeClr val="tx1"/>
                </a:solidFill>
              </a:rPr>
              <a:t>™ reference deep learning framework. https://github.com/NervanaSystems, https://www.intel.ai/reinforcement-learning-coach-intel/, https://software.intel.com/en-us/ai/courses/distributed-AI-ray</a:t>
            </a:r>
          </a:p>
        </p:txBody>
      </p:sp>
      <p:pic>
        <p:nvPicPr>
          <p:cNvPr id="26" name="Graphic 25" descr="Network diagram">
            <a:extLst>
              <a:ext uri="{FF2B5EF4-FFF2-40B4-BE49-F238E27FC236}">
                <a16:creationId xmlns:a16="http://schemas.microsoft.com/office/drawing/2014/main" id="{C895B48A-ADFE-480F-B61F-8639BF3C8D2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389468" y="4435185"/>
            <a:ext cx="914400" cy="914400"/>
          </a:xfrm>
          <a:prstGeom prst="rect">
            <a:avLst/>
          </a:prstGeom>
        </p:spPr>
      </p:pic>
      <p:pic>
        <p:nvPicPr>
          <p:cNvPr id="27" name="Graphic 26" descr="Network diagram">
            <a:extLst>
              <a:ext uri="{FF2B5EF4-FFF2-40B4-BE49-F238E27FC236}">
                <a16:creationId xmlns:a16="http://schemas.microsoft.com/office/drawing/2014/main" id="{5EC196B0-8B93-4509-A9F3-E35EFF2AAC5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3913833" y="4413997"/>
            <a:ext cx="914400" cy="914400"/>
          </a:xfrm>
          <a:prstGeom prst="rect">
            <a:avLst/>
          </a:prstGeom>
        </p:spPr>
      </p:pic>
      <p:pic>
        <p:nvPicPr>
          <p:cNvPr id="29" name="Graphic 28" descr="Table">
            <a:extLst>
              <a:ext uri="{FF2B5EF4-FFF2-40B4-BE49-F238E27FC236}">
                <a16:creationId xmlns:a16="http://schemas.microsoft.com/office/drawing/2014/main" id="{CD826C79-CA77-4208-AEE9-01C91A76A1A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42060" y="4163145"/>
            <a:ext cx="1336744" cy="1799548"/>
          </a:xfrm>
          <a:prstGeom prst="rect">
            <a:avLst/>
          </a:prstGeom>
        </p:spPr>
      </p:pic>
      <p:pic>
        <p:nvPicPr>
          <p:cNvPr id="31" name="Graphic 30" descr="Body builder">
            <a:extLst>
              <a:ext uri="{FF2B5EF4-FFF2-40B4-BE49-F238E27FC236}">
                <a16:creationId xmlns:a16="http://schemas.microsoft.com/office/drawing/2014/main" id="{25BFFFFD-2DF0-4E30-B6B0-B3D345C2F2E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78627" y="4830643"/>
            <a:ext cx="686680" cy="686680"/>
          </a:xfrm>
          <a:prstGeom prst="rect">
            <a:avLst/>
          </a:prstGeom>
        </p:spPr>
      </p:pic>
      <p:pic>
        <p:nvPicPr>
          <p:cNvPr id="33" name="Graphic 32" descr="Diving">
            <a:extLst>
              <a:ext uri="{FF2B5EF4-FFF2-40B4-BE49-F238E27FC236}">
                <a16:creationId xmlns:a16="http://schemas.microsoft.com/office/drawing/2014/main" id="{7E435AF7-458A-4DB4-A2B7-9B9E42EE7D8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86571" y="4902979"/>
            <a:ext cx="686680" cy="686680"/>
          </a:xfrm>
          <a:prstGeom prst="rect">
            <a:avLst/>
          </a:prstGeom>
        </p:spPr>
      </p:pic>
      <p:pic>
        <p:nvPicPr>
          <p:cNvPr id="35" name="Graphic 34" descr="Climbing">
            <a:extLst>
              <a:ext uri="{FF2B5EF4-FFF2-40B4-BE49-F238E27FC236}">
                <a16:creationId xmlns:a16="http://schemas.microsoft.com/office/drawing/2014/main" id="{82284281-46D8-4BCA-8309-539016F453F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552559" y="4269484"/>
            <a:ext cx="686680" cy="686680"/>
          </a:xfrm>
          <a:prstGeom prst="rect">
            <a:avLst/>
          </a:prstGeom>
        </p:spPr>
      </p:pic>
      <p:pic>
        <p:nvPicPr>
          <p:cNvPr id="37" name="Graphic 36" descr="Snowshoeing">
            <a:extLst>
              <a:ext uri="{FF2B5EF4-FFF2-40B4-BE49-F238E27FC236}">
                <a16:creationId xmlns:a16="http://schemas.microsoft.com/office/drawing/2014/main" id="{BBC80AA8-825F-43BC-8B27-8A954361A5F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032175" y="4298818"/>
            <a:ext cx="581124" cy="581124"/>
          </a:xfrm>
          <a:prstGeom prst="rect">
            <a:avLst/>
          </a:prstGeom>
        </p:spPr>
      </p:pic>
      <p:graphicFrame>
        <p:nvGraphicFramePr>
          <p:cNvPr id="42" name="Table 42">
            <a:extLst>
              <a:ext uri="{FF2B5EF4-FFF2-40B4-BE49-F238E27FC236}">
                <a16:creationId xmlns:a16="http://schemas.microsoft.com/office/drawing/2014/main" id="{8726E8BE-0CB7-41DB-ACFB-FE6E741C612D}"/>
              </a:ext>
            </a:extLst>
          </p:cNvPr>
          <p:cNvGraphicFramePr>
            <a:graphicFrameLocks noGrp="1"/>
          </p:cNvGraphicFramePr>
          <p:nvPr>
            <p:extLst>
              <p:ext uri="{D42A27DB-BD31-4B8C-83A1-F6EECF244321}">
                <p14:modId xmlns:p14="http://schemas.microsoft.com/office/powerpoint/2010/main" val="2102104135"/>
              </p:ext>
            </p:extLst>
          </p:nvPr>
        </p:nvGraphicFramePr>
        <p:xfrm>
          <a:off x="161786" y="1287963"/>
          <a:ext cx="2947841" cy="1483360"/>
        </p:xfrm>
        <a:graphic>
          <a:graphicData uri="http://schemas.openxmlformats.org/drawingml/2006/table">
            <a:tbl>
              <a:tblPr firstRow="1" bandRow="1">
                <a:tableStyleId>{3C2FFA5D-87B4-456A-9821-1D502468CF0F}</a:tableStyleId>
              </a:tblPr>
              <a:tblGrid>
                <a:gridCol w="1743285">
                  <a:extLst>
                    <a:ext uri="{9D8B030D-6E8A-4147-A177-3AD203B41FA5}">
                      <a16:colId xmlns:a16="http://schemas.microsoft.com/office/drawing/2014/main" val="3794255340"/>
                    </a:ext>
                  </a:extLst>
                </a:gridCol>
                <a:gridCol w="1204556">
                  <a:extLst>
                    <a:ext uri="{9D8B030D-6E8A-4147-A177-3AD203B41FA5}">
                      <a16:colId xmlns:a16="http://schemas.microsoft.com/office/drawing/2014/main" val="312719525"/>
                    </a:ext>
                  </a:extLst>
                </a:gridCol>
              </a:tblGrid>
              <a:tr h="370840">
                <a:tc gridSpan="2">
                  <a:txBody>
                    <a:bodyPr/>
                    <a:lstStyle/>
                    <a:p>
                      <a:pPr algn="ctr"/>
                      <a:r>
                        <a:rPr lang="en-US" sz="1500" dirty="0"/>
                        <a:t>Telemetry Binary</a:t>
                      </a:r>
                    </a:p>
                  </a:txBody>
                  <a:tcPr anchor="ctr"/>
                </a:tc>
                <a:tc hMerge="1">
                  <a:txBody>
                    <a:bodyPr/>
                    <a:lstStyle/>
                    <a:p>
                      <a:pPr algn="ctr"/>
                      <a:endParaRPr lang="en-US" dirty="0"/>
                    </a:p>
                  </a:txBody>
                  <a:tcPr/>
                </a:tc>
                <a:extLst>
                  <a:ext uri="{0D108BD9-81ED-4DB2-BD59-A6C34878D82A}">
                    <a16:rowId xmlns:a16="http://schemas.microsoft.com/office/drawing/2014/main" val="3642571816"/>
                  </a:ext>
                </a:extLst>
              </a:tr>
              <a:tr h="370840">
                <a:tc>
                  <a:txBody>
                    <a:bodyPr/>
                    <a:lstStyle/>
                    <a:p>
                      <a:pPr algn="ctr"/>
                      <a:r>
                        <a:rPr lang="en-US" sz="1500" dirty="0"/>
                        <a:t>Header</a:t>
                      </a:r>
                    </a:p>
                  </a:txBody>
                  <a:tcPr anchor="ctr"/>
                </a:tc>
                <a:tc>
                  <a:txBody>
                    <a:bodyPr/>
                    <a:lstStyle/>
                    <a:p>
                      <a:pPr algn="ctr"/>
                      <a:r>
                        <a:rPr lang="en-US" sz="1500" dirty="0"/>
                        <a:t>State</a:t>
                      </a:r>
                    </a:p>
                  </a:txBody>
                  <a:tcPr anchor="ctr"/>
                </a:tc>
                <a:extLst>
                  <a:ext uri="{0D108BD9-81ED-4DB2-BD59-A6C34878D82A}">
                    <a16:rowId xmlns:a16="http://schemas.microsoft.com/office/drawing/2014/main" val="3635594011"/>
                  </a:ext>
                </a:extLst>
              </a:tr>
              <a:tr h="370840">
                <a:tc>
                  <a:txBody>
                    <a:bodyPr/>
                    <a:lstStyle/>
                    <a:p>
                      <a:pPr algn="ctr"/>
                      <a:r>
                        <a:rPr lang="en-US" sz="1500" dirty="0"/>
                        <a:t>Table of Contents </a:t>
                      </a:r>
                    </a:p>
                  </a:txBody>
                  <a:tcPr anchor="ctr"/>
                </a:tc>
                <a:tc>
                  <a:txBody>
                    <a:bodyPr/>
                    <a:lstStyle/>
                    <a:p>
                      <a:pPr algn="ctr"/>
                      <a:r>
                        <a:rPr lang="en-US" sz="1500" dirty="0"/>
                        <a:t>Data List</a:t>
                      </a:r>
                    </a:p>
                  </a:txBody>
                  <a:tcPr anchor="ctr"/>
                </a:tc>
                <a:extLst>
                  <a:ext uri="{0D108BD9-81ED-4DB2-BD59-A6C34878D82A}">
                    <a16:rowId xmlns:a16="http://schemas.microsoft.com/office/drawing/2014/main" val="1883537718"/>
                  </a:ext>
                </a:extLst>
              </a:tr>
              <a:tr h="370840">
                <a:tc>
                  <a:txBody>
                    <a:bodyPr/>
                    <a:lstStyle/>
                    <a:p>
                      <a:pPr algn="ctr"/>
                      <a:r>
                        <a:rPr lang="en-US" sz="1500" dirty="0"/>
                        <a:t>Object(s)</a:t>
                      </a:r>
                    </a:p>
                  </a:txBody>
                  <a:tcPr anchor="ctr"/>
                </a:tc>
                <a:tc>
                  <a:txBody>
                    <a:bodyPr/>
                    <a:lstStyle/>
                    <a:p>
                      <a:pPr algn="ctr"/>
                      <a:r>
                        <a:rPr lang="en-US" sz="1500" dirty="0"/>
                        <a:t>Data State</a:t>
                      </a:r>
                    </a:p>
                  </a:txBody>
                  <a:tcPr anchor="ctr"/>
                </a:tc>
                <a:extLst>
                  <a:ext uri="{0D108BD9-81ED-4DB2-BD59-A6C34878D82A}">
                    <a16:rowId xmlns:a16="http://schemas.microsoft.com/office/drawing/2014/main" val="3711963298"/>
                  </a:ext>
                </a:extLst>
              </a:tr>
            </a:tbl>
          </a:graphicData>
        </a:graphic>
      </p:graphicFrame>
      <p:graphicFrame>
        <p:nvGraphicFramePr>
          <p:cNvPr id="46" name="Table 46">
            <a:extLst>
              <a:ext uri="{FF2B5EF4-FFF2-40B4-BE49-F238E27FC236}">
                <a16:creationId xmlns:a16="http://schemas.microsoft.com/office/drawing/2014/main" id="{B55E1384-4BC0-4FDD-933E-1D8DBC2FAAC2}"/>
              </a:ext>
            </a:extLst>
          </p:cNvPr>
          <p:cNvGraphicFramePr>
            <a:graphicFrameLocks noGrp="1"/>
          </p:cNvGraphicFramePr>
          <p:nvPr>
            <p:extLst>
              <p:ext uri="{D42A27DB-BD31-4B8C-83A1-F6EECF244321}">
                <p14:modId xmlns:p14="http://schemas.microsoft.com/office/powerpoint/2010/main" val="894271151"/>
              </p:ext>
            </p:extLst>
          </p:nvPr>
        </p:nvGraphicFramePr>
        <p:xfrm>
          <a:off x="3635429" y="1262117"/>
          <a:ext cx="4947920" cy="2032000"/>
        </p:xfrm>
        <a:graphic>
          <a:graphicData uri="http://schemas.openxmlformats.org/drawingml/2006/table">
            <a:tbl>
              <a:tblPr firstRow="1" bandRow="1">
                <a:tableStyleId>{3C2FFA5D-87B4-456A-9821-1D502468CF0F}</a:tableStyleId>
              </a:tblPr>
              <a:tblGrid>
                <a:gridCol w="2245360">
                  <a:extLst>
                    <a:ext uri="{9D8B030D-6E8A-4147-A177-3AD203B41FA5}">
                      <a16:colId xmlns:a16="http://schemas.microsoft.com/office/drawing/2014/main" val="235791661"/>
                    </a:ext>
                  </a:extLst>
                </a:gridCol>
                <a:gridCol w="2702560">
                  <a:extLst>
                    <a:ext uri="{9D8B030D-6E8A-4147-A177-3AD203B41FA5}">
                      <a16:colId xmlns:a16="http://schemas.microsoft.com/office/drawing/2014/main" val="1005658928"/>
                    </a:ext>
                  </a:extLst>
                </a:gridCol>
              </a:tblGrid>
              <a:tr h="370840">
                <a:tc gridSpan="2">
                  <a:txBody>
                    <a:bodyPr/>
                    <a:lstStyle/>
                    <a:p>
                      <a:pPr algn="ctr"/>
                      <a:r>
                        <a:rPr lang="en-US" sz="1500" dirty="0"/>
                        <a:t>Analysis Handbook</a:t>
                      </a:r>
                    </a:p>
                  </a:txBody>
                  <a:tcPr anchor="ctr"/>
                </a:tc>
                <a:tc hMerge="1">
                  <a:txBody>
                    <a:bodyPr/>
                    <a:lstStyle/>
                    <a:p>
                      <a:endParaRPr lang="en-US" dirty="0"/>
                    </a:p>
                  </a:txBody>
                  <a:tcPr/>
                </a:tc>
                <a:extLst>
                  <a:ext uri="{0D108BD9-81ED-4DB2-BD59-A6C34878D82A}">
                    <a16:rowId xmlns:a16="http://schemas.microsoft.com/office/drawing/2014/main" val="3014072076"/>
                  </a:ext>
                </a:extLst>
              </a:tr>
              <a:tr h="370840">
                <a:tc>
                  <a:txBody>
                    <a:bodyPr/>
                    <a:lstStyle/>
                    <a:p>
                      <a:pPr algn="ctr"/>
                      <a:r>
                        <a:rPr lang="en-US" sz="1500" dirty="0"/>
                        <a:t>Entrance State</a:t>
                      </a:r>
                    </a:p>
                  </a:txBody>
                  <a:tcPr anchor="ctr"/>
                </a:tc>
                <a:tc>
                  <a:txBody>
                    <a:bodyPr/>
                    <a:lstStyle/>
                    <a:p>
                      <a:pPr algn="ctr"/>
                      <a:r>
                        <a:rPr lang="en-US" sz="1500" dirty="0"/>
                        <a:t>Assert, Bad Context, etc.</a:t>
                      </a:r>
                    </a:p>
                  </a:txBody>
                  <a:tcPr anchor="ctr"/>
                </a:tc>
                <a:extLst>
                  <a:ext uri="{0D108BD9-81ED-4DB2-BD59-A6C34878D82A}">
                    <a16:rowId xmlns:a16="http://schemas.microsoft.com/office/drawing/2014/main" val="455740576"/>
                  </a:ext>
                </a:extLst>
              </a:tr>
              <a:tr h="538480">
                <a:tc>
                  <a:txBody>
                    <a:bodyPr/>
                    <a:lstStyle/>
                    <a:p>
                      <a:pPr algn="ctr"/>
                      <a:r>
                        <a:rPr lang="en-US" sz="1500" dirty="0"/>
                        <a:t>Significant Data Objects</a:t>
                      </a:r>
                    </a:p>
                  </a:txBody>
                  <a:tcPr anchor="ctr"/>
                </a:tc>
                <a:tc>
                  <a:txBody>
                    <a:bodyPr/>
                    <a:lstStyle/>
                    <a:p>
                      <a:pPr algn="ctr"/>
                      <a:r>
                        <a:rPr lang="en-US" sz="1500" dirty="0"/>
                        <a:t>Erase Table</a:t>
                      </a:r>
                    </a:p>
                    <a:p>
                      <a:pPr algn="ctr"/>
                      <a:r>
                        <a:rPr lang="en-US" sz="1500" dirty="0"/>
                        <a:t>Band State</a:t>
                      </a:r>
                    </a:p>
                  </a:txBody>
                  <a:tcPr anchor="ctr"/>
                </a:tc>
                <a:extLst>
                  <a:ext uri="{0D108BD9-81ED-4DB2-BD59-A6C34878D82A}">
                    <a16:rowId xmlns:a16="http://schemas.microsoft.com/office/drawing/2014/main" val="3495273618"/>
                  </a:ext>
                </a:extLst>
              </a:tr>
              <a:tr h="370840">
                <a:tc>
                  <a:txBody>
                    <a:bodyPr/>
                    <a:lstStyle/>
                    <a:p>
                      <a:pPr algn="ctr"/>
                      <a:r>
                        <a:rPr lang="en-US" sz="1500" dirty="0"/>
                        <a:t>Methods to Evaluate Data</a:t>
                      </a:r>
                    </a:p>
                  </a:txBody>
                  <a:tcPr anchor="ctr"/>
                </a:tc>
                <a:tc>
                  <a:txBody>
                    <a:bodyPr/>
                    <a:lstStyle/>
                    <a:p>
                      <a:pPr algn="ctr"/>
                      <a:r>
                        <a:rPr lang="en-US" sz="1500" dirty="0"/>
                        <a:t>Erase Table to State List</a:t>
                      </a:r>
                    </a:p>
                  </a:txBody>
                  <a:tcPr anchor="ctr"/>
                </a:tc>
                <a:extLst>
                  <a:ext uri="{0D108BD9-81ED-4DB2-BD59-A6C34878D82A}">
                    <a16:rowId xmlns:a16="http://schemas.microsoft.com/office/drawing/2014/main" val="2259774804"/>
                  </a:ext>
                </a:extLst>
              </a:tr>
              <a:tr h="370840">
                <a:tc>
                  <a:txBody>
                    <a:bodyPr/>
                    <a:lstStyle/>
                    <a:p>
                      <a:pPr algn="ctr"/>
                      <a:r>
                        <a:rPr lang="en-US" sz="1500" dirty="0"/>
                        <a:t>Behavior Expectation</a:t>
                      </a:r>
                    </a:p>
                  </a:txBody>
                  <a:tcPr anchor="ctr"/>
                </a:tc>
                <a:tc>
                  <a:txBody>
                    <a:bodyPr/>
                    <a:lstStyle/>
                    <a:p>
                      <a:pPr algn="ctr"/>
                      <a:r>
                        <a:rPr lang="en-US" sz="1500" dirty="0"/>
                        <a:t>Interval, state, etc. ranges</a:t>
                      </a:r>
                    </a:p>
                  </a:txBody>
                  <a:tcPr anchor="ctr"/>
                </a:tc>
                <a:extLst>
                  <a:ext uri="{0D108BD9-81ED-4DB2-BD59-A6C34878D82A}">
                    <a16:rowId xmlns:a16="http://schemas.microsoft.com/office/drawing/2014/main" val="4267186656"/>
                  </a:ext>
                </a:extLst>
              </a:tr>
            </a:tbl>
          </a:graphicData>
        </a:graphic>
      </p:graphicFrame>
      <p:sp>
        <p:nvSpPr>
          <p:cNvPr id="48" name="Arrow: Right 47">
            <a:extLst>
              <a:ext uri="{FF2B5EF4-FFF2-40B4-BE49-F238E27FC236}">
                <a16:creationId xmlns:a16="http://schemas.microsoft.com/office/drawing/2014/main" id="{0E417ED4-DED9-4D3D-9680-7A7845EC273D}"/>
              </a:ext>
            </a:extLst>
          </p:cNvPr>
          <p:cNvSpPr/>
          <p:nvPr/>
        </p:nvSpPr>
        <p:spPr>
          <a:xfrm>
            <a:off x="2819674" y="1633794"/>
            <a:ext cx="1234147" cy="369221"/>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9" name="Arrow: Right 48">
            <a:extLst>
              <a:ext uri="{FF2B5EF4-FFF2-40B4-BE49-F238E27FC236}">
                <a16:creationId xmlns:a16="http://schemas.microsoft.com/office/drawing/2014/main" id="{14299E08-E606-4F60-AB52-D6D0872A8E2A}"/>
              </a:ext>
            </a:extLst>
          </p:cNvPr>
          <p:cNvSpPr/>
          <p:nvPr/>
        </p:nvSpPr>
        <p:spPr>
          <a:xfrm>
            <a:off x="2918945" y="2063786"/>
            <a:ext cx="833120" cy="369221"/>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A73FF166-1B17-49A4-8DB6-D34CC0DD416A}"/>
              </a:ext>
            </a:extLst>
          </p:cNvPr>
          <p:cNvSpPr/>
          <p:nvPr/>
        </p:nvSpPr>
        <p:spPr>
          <a:xfrm rot="799714">
            <a:off x="2968830" y="2461802"/>
            <a:ext cx="733349" cy="369221"/>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1" name="Arrow: Striped Right 50">
            <a:extLst>
              <a:ext uri="{FF2B5EF4-FFF2-40B4-BE49-F238E27FC236}">
                <a16:creationId xmlns:a16="http://schemas.microsoft.com/office/drawing/2014/main" id="{D1A4E0C0-96E0-4EA5-BF53-F38B32957B19}"/>
              </a:ext>
            </a:extLst>
          </p:cNvPr>
          <p:cNvSpPr/>
          <p:nvPr/>
        </p:nvSpPr>
        <p:spPr>
          <a:xfrm>
            <a:off x="8643019" y="1651561"/>
            <a:ext cx="978408" cy="1255213"/>
          </a:xfrm>
          <a:prstGeom prst="strip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Graphic 51" descr="Head with gears">
            <a:extLst>
              <a:ext uri="{FF2B5EF4-FFF2-40B4-BE49-F238E27FC236}">
                <a16:creationId xmlns:a16="http://schemas.microsoft.com/office/drawing/2014/main" id="{D1032993-D05D-4DDC-90F6-7216E9933F5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542765" y="4490495"/>
            <a:ext cx="1218920" cy="1218920"/>
          </a:xfrm>
          <a:prstGeom prst="rect">
            <a:avLst/>
          </a:prstGeom>
        </p:spPr>
      </p:pic>
      <p:sp>
        <p:nvSpPr>
          <p:cNvPr id="53" name="TextBox 52">
            <a:extLst>
              <a:ext uri="{FF2B5EF4-FFF2-40B4-BE49-F238E27FC236}">
                <a16:creationId xmlns:a16="http://schemas.microsoft.com/office/drawing/2014/main" id="{2F6D3323-7B65-4FAF-B343-B882EA86D10C}"/>
              </a:ext>
            </a:extLst>
          </p:cNvPr>
          <p:cNvSpPr txBox="1"/>
          <p:nvPr/>
        </p:nvSpPr>
        <p:spPr>
          <a:xfrm>
            <a:off x="9168688" y="3870366"/>
            <a:ext cx="1873771"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0" rIns="0" bIns="0" rtlCol="0">
            <a:spAutoFit/>
          </a:bodyPr>
          <a:lstStyle/>
          <a:p>
            <a:pPr algn="ctr"/>
            <a:r>
              <a:rPr lang="en-US" sz="1600" dirty="0"/>
              <a:t>Machine Programming</a:t>
            </a:r>
          </a:p>
        </p:txBody>
      </p:sp>
      <p:pic>
        <p:nvPicPr>
          <p:cNvPr id="55" name="Graphic 54" descr="Fingerprint">
            <a:extLst>
              <a:ext uri="{FF2B5EF4-FFF2-40B4-BE49-F238E27FC236}">
                <a16:creationId xmlns:a16="http://schemas.microsoft.com/office/drawing/2014/main" id="{39891FA4-212A-402A-8CF5-279FDE23170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631857" y="1629423"/>
            <a:ext cx="584735" cy="584735"/>
          </a:xfrm>
          <a:prstGeom prst="rect">
            <a:avLst/>
          </a:prstGeom>
        </p:spPr>
      </p:pic>
      <p:pic>
        <p:nvPicPr>
          <p:cNvPr id="57" name="Graphic 56" descr="Checklist RTL">
            <a:extLst>
              <a:ext uri="{FF2B5EF4-FFF2-40B4-BE49-F238E27FC236}">
                <a16:creationId xmlns:a16="http://schemas.microsoft.com/office/drawing/2014/main" id="{EF57249B-4A80-4426-9A0A-EBE2244D35F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047383" y="4424554"/>
            <a:ext cx="894003" cy="554847"/>
          </a:xfrm>
          <a:prstGeom prst="rect">
            <a:avLst/>
          </a:prstGeom>
        </p:spPr>
      </p:pic>
      <p:pic>
        <p:nvPicPr>
          <p:cNvPr id="59" name="Graphic 58" descr="Contract">
            <a:extLst>
              <a:ext uri="{FF2B5EF4-FFF2-40B4-BE49-F238E27FC236}">
                <a16:creationId xmlns:a16="http://schemas.microsoft.com/office/drawing/2014/main" id="{94C1C421-D618-48B3-8913-4397E56B1D9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1038159" y="4876205"/>
            <a:ext cx="931236" cy="931236"/>
          </a:xfrm>
          <a:prstGeom prst="rect">
            <a:avLst/>
          </a:prstGeom>
        </p:spPr>
      </p:pic>
      <p:sp>
        <p:nvSpPr>
          <p:cNvPr id="60" name="TextBox 59">
            <a:extLst>
              <a:ext uri="{FF2B5EF4-FFF2-40B4-BE49-F238E27FC236}">
                <a16:creationId xmlns:a16="http://schemas.microsoft.com/office/drawing/2014/main" id="{E2C17489-FAFB-4BA4-B1E8-E4E224321E35}"/>
              </a:ext>
            </a:extLst>
          </p:cNvPr>
          <p:cNvSpPr txBox="1"/>
          <p:nvPr/>
        </p:nvSpPr>
        <p:spPr>
          <a:xfrm>
            <a:off x="10934159" y="3963685"/>
            <a:ext cx="1139235" cy="246221"/>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0" rIns="0" bIns="0" rtlCol="0">
            <a:spAutoFit/>
          </a:bodyPr>
          <a:lstStyle/>
          <a:p>
            <a:pPr algn="ctr"/>
            <a:r>
              <a:rPr lang="en-US" sz="1600" dirty="0"/>
              <a:t>Report </a:t>
            </a:r>
          </a:p>
        </p:txBody>
      </p:sp>
      <p:pic>
        <p:nvPicPr>
          <p:cNvPr id="6" name="Graphic 5" descr="Magnifying glass">
            <a:extLst>
              <a:ext uri="{FF2B5EF4-FFF2-40B4-BE49-F238E27FC236}">
                <a16:creationId xmlns:a16="http://schemas.microsoft.com/office/drawing/2014/main" id="{41066EB4-E642-4A10-A351-4EA7EC0D83F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960164" y="2014517"/>
            <a:ext cx="596185" cy="596185"/>
          </a:xfrm>
          <a:prstGeom prst="rect">
            <a:avLst/>
          </a:prstGeom>
        </p:spPr>
      </p:pic>
      <p:sp>
        <p:nvSpPr>
          <p:cNvPr id="8" name="TextBox 7">
            <a:extLst>
              <a:ext uri="{FF2B5EF4-FFF2-40B4-BE49-F238E27FC236}">
                <a16:creationId xmlns:a16="http://schemas.microsoft.com/office/drawing/2014/main" id="{3F847EEC-8211-45E2-92A6-F2599D2DB70E}"/>
              </a:ext>
            </a:extLst>
          </p:cNvPr>
          <p:cNvSpPr txBox="1"/>
          <p:nvPr/>
        </p:nvSpPr>
        <p:spPr>
          <a:xfrm>
            <a:off x="6729772" y="4635893"/>
            <a:ext cx="848951" cy="553998"/>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0" rIns="0" bIns="0" rtlCol="0">
            <a:spAutoFit/>
          </a:bodyPr>
          <a:lstStyle/>
          <a:p>
            <a:r>
              <a:rPr lang="en-US" sz="1200" dirty="0">
                <a:solidFill>
                  <a:schemeClr val="tx1"/>
                </a:solidFill>
              </a:rPr>
              <a:t>I        O      %</a:t>
            </a:r>
          </a:p>
          <a:p>
            <a:endParaRPr lang="en-US" sz="1200" dirty="0">
              <a:solidFill>
                <a:schemeClr val="tx1"/>
              </a:solidFill>
            </a:endParaRPr>
          </a:p>
          <a:p>
            <a:endParaRPr lang="en-US" sz="1200" dirty="0">
              <a:solidFill>
                <a:schemeClr val="tx1"/>
              </a:solidFill>
            </a:endParaRPr>
          </a:p>
        </p:txBody>
      </p:sp>
      <p:sp>
        <p:nvSpPr>
          <p:cNvPr id="9" name="Rectangle 8">
            <a:extLst>
              <a:ext uri="{FF2B5EF4-FFF2-40B4-BE49-F238E27FC236}">
                <a16:creationId xmlns:a16="http://schemas.microsoft.com/office/drawing/2014/main" id="{DE017A6A-E3FD-4A7E-A40F-729333298310}"/>
              </a:ext>
            </a:extLst>
          </p:cNvPr>
          <p:cNvSpPr/>
          <p:nvPr/>
        </p:nvSpPr>
        <p:spPr>
          <a:xfrm>
            <a:off x="6608782" y="4884749"/>
            <a:ext cx="1123641" cy="276999"/>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a:spAutoFit/>
          </a:bodyPr>
          <a:lstStyle/>
          <a:p>
            <a:r>
              <a:rPr lang="en-US" sz="1200" dirty="0">
                <a:solidFill>
                  <a:schemeClr val="tx1"/>
                </a:solidFill>
              </a:rPr>
              <a:t>S,T     A       %    </a:t>
            </a:r>
          </a:p>
        </p:txBody>
      </p:sp>
      <p:sp>
        <p:nvSpPr>
          <p:cNvPr id="10" name="Rectangle 9">
            <a:extLst>
              <a:ext uri="{FF2B5EF4-FFF2-40B4-BE49-F238E27FC236}">
                <a16:creationId xmlns:a16="http://schemas.microsoft.com/office/drawing/2014/main" id="{4B54B5A9-802D-416C-AFF9-8A82D7A37793}"/>
              </a:ext>
            </a:extLst>
          </p:cNvPr>
          <p:cNvSpPr/>
          <p:nvPr/>
        </p:nvSpPr>
        <p:spPr>
          <a:xfrm>
            <a:off x="6626199" y="5176361"/>
            <a:ext cx="986167" cy="276999"/>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a:spAutoFit/>
          </a:bodyPr>
          <a:lstStyle/>
          <a:p>
            <a:r>
              <a:rPr lang="en-US" sz="1200" dirty="0">
                <a:solidFill>
                  <a:schemeClr val="tx1"/>
                </a:solidFill>
              </a:rPr>
              <a:t>S       SP      V</a:t>
            </a:r>
          </a:p>
        </p:txBody>
      </p:sp>
      <p:sp>
        <p:nvSpPr>
          <p:cNvPr id="11" name="Rectangle 10">
            <a:extLst>
              <a:ext uri="{FF2B5EF4-FFF2-40B4-BE49-F238E27FC236}">
                <a16:creationId xmlns:a16="http://schemas.microsoft.com/office/drawing/2014/main" id="{126F161E-7B09-4D59-A84B-B4A3091EF3BC}"/>
              </a:ext>
            </a:extLst>
          </p:cNvPr>
          <p:cNvSpPr/>
          <p:nvPr/>
        </p:nvSpPr>
        <p:spPr>
          <a:xfrm>
            <a:off x="8866588" y="3363344"/>
            <a:ext cx="3254275" cy="338554"/>
          </a:xfrm>
          <a:prstGeom prst="rect">
            <a:avLst/>
          </a:prstGeom>
        </p:spPr>
        <p:txBody>
          <a:bodyPr wrap="square">
            <a:spAutoFit/>
          </a:bodyPr>
          <a:lstStyle/>
          <a:p>
            <a:pPr algn="ctr"/>
            <a:r>
              <a:rPr lang="en-US" sz="1600" dirty="0"/>
              <a:t>I.E. Markov Decision Process (MDP)</a:t>
            </a:r>
          </a:p>
        </p:txBody>
      </p:sp>
      <p:pic>
        <p:nvPicPr>
          <p:cNvPr id="13" name="Graphic 12" descr="Run">
            <a:extLst>
              <a:ext uri="{FF2B5EF4-FFF2-40B4-BE49-F238E27FC236}">
                <a16:creationId xmlns:a16="http://schemas.microsoft.com/office/drawing/2014/main" id="{E2BA54B7-9815-435F-A8E4-38BC2611A93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777688" y="1932450"/>
            <a:ext cx="726081" cy="726081"/>
          </a:xfrm>
          <a:prstGeom prst="rect">
            <a:avLst/>
          </a:prstGeom>
        </p:spPr>
      </p:pic>
    </p:spTree>
    <p:extLst>
      <p:ext uri="{BB962C8B-B14F-4D97-AF65-F5344CB8AC3E}">
        <p14:creationId xmlns:p14="http://schemas.microsoft.com/office/powerpoint/2010/main" val="2553799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39E46-14AB-4AC0-8B88-56B40D90BC2E}"/>
              </a:ext>
            </a:extLst>
          </p:cNvPr>
          <p:cNvSpPr>
            <a:spLocks noGrp="1"/>
          </p:cNvSpPr>
          <p:nvPr>
            <p:ph type="title"/>
          </p:nvPr>
        </p:nvSpPr>
        <p:spPr/>
        <p:txBody>
          <a:bodyPr/>
          <a:lstStyle/>
          <a:p>
            <a:r>
              <a:rPr lang="en-US" dirty="0"/>
              <a:t>Solution Vision Framework</a:t>
            </a:r>
            <a:br>
              <a:rPr lang="en-US" dirty="0"/>
            </a:br>
            <a:endParaRPr lang="en-US" dirty="0"/>
          </a:p>
        </p:txBody>
      </p:sp>
      <p:sp>
        <p:nvSpPr>
          <p:cNvPr id="5" name="Rectangle 2">
            <a:extLst>
              <a:ext uri="{FF2B5EF4-FFF2-40B4-BE49-F238E27FC236}">
                <a16:creationId xmlns:a16="http://schemas.microsoft.com/office/drawing/2014/main" id="{57566009-4696-4F67-9018-F543C855F08E}"/>
              </a:ext>
            </a:extLst>
          </p:cNvPr>
          <p:cNvSpPr>
            <a:spLocks noChangeArrowheads="1"/>
          </p:cNvSpPr>
          <p:nvPr/>
        </p:nvSpPr>
        <p:spPr bwMode="auto">
          <a:xfrm>
            <a:off x="8966287" y="-11231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2">
            <a:extLst>
              <a:ext uri="{FF2B5EF4-FFF2-40B4-BE49-F238E27FC236}">
                <a16:creationId xmlns:a16="http://schemas.microsoft.com/office/drawing/2014/main" id="{A2F6B74B-D120-44C5-81F7-0AAE24E59B6A}"/>
              </a:ext>
            </a:extLst>
          </p:cNvPr>
          <p:cNvSpPr>
            <a:spLocks noChangeArrowheads="1"/>
          </p:cNvSpPr>
          <p:nvPr/>
        </p:nvSpPr>
        <p:spPr bwMode="auto">
          <a:xfrm>
            <a:off x="248050" y="2786816"/>
            <a:ext cx="113007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9" name="Content Placeholder 2">
            <a:extLst>
              <a:ext uri="{FF2B5EF4-FFF2-40B4-BE49-F238E27FC236}">
                <a16:creationId xmlns:a16="http://schemas.microsoft.com/office/drawing/2014/main" id="{BF43399B-1EE0-4695-991D-F40E5CFB8297}"/>
              </a:ext>
            </a:extLst>
          </p:cNvPr>
          <p:cNvSpPr txBox="1">
            <a:spLocks/>
          </p:cNvSpPr>
          <p:nvPr/>
        </p:nvSpPr>
        <p:spPr>
          <a:xfrm>
            <a:off x="3802626" y="5573310"/>
            <a:ext cx="4596837" cy="467939"/>
          </a:xfrm>
          <a:prstGeom prst="rect">
            <a:avLst/>
          </a:prstGeom>
        </p:spPr>
        <p:txBody>
          <a:bodyPr vert="horz" lIns="0" tIns="0" rIns="0" bIns="0" rtlCol="0">
            <a:noAutofit/>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chemeClr val="bg1"/>
                </a:solidFill>
                <a:latin typeface="+mn-lt"/>
                <a:ea typeface="+mn-ea"/>
                <a:cs typeface="Arial" panose="020B0604020202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bg1"/>
                </a:solidFill>
                <a:latin typeface="+mn-lt"/>
                <a:ea typeface="+mn-ea"/>
                <a:cs typeface="Arial" panose="020B0604020202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bg1"/>
                </a:solidFill>
                <a:latin typeface="+mn-lt"/>
                <a:ea typeface="+mn-ea"/>
                <a:cs typeface="Arial" panose="020B0604020202020204" pitchFamily="34" charset="0"/>
              </a:defRPr>
            </a:lvl3pPr>
            <a:lvl4pPr marL="1293252" indent="-304792" algn="l" defTabSz="609585" rtl="0" eaLnBrk="1" latinLnBrk="0" hangingPunct="1">
              <a:spcBef>
                <a:spcPct val="20000"/>
              </a:spcBef>
              <a:buFont typeface="Arial"/>
              <a:buChar char="–"/>
              <a:defRPr sz="1867" kern="1200">
                <a:solidFill>
                  <a:schemeClr val="bg1"/>
                </a:solidFill>
                <a:latin typeface="+mn-lt"/>
                <a:ea typeface="+mn-ea"/>
                <a:cs typeface="Arial" panose="020B0604020202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bg1"/>
                </a:solidFill>
                <a:latin typeface="+mn-lt"/>
                <a:ea typeface="+mn-ea"/>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800" b="1" dirty="0">
                <a:solidFill>
                  <a:schemeClr val="tx1"/>
                </a:solidFill>
              </a:rPr>
              <a:t>Share </a:t>
            </a:r>
            <a:r>
              <a:rPr lang="en-US" sz="1800" b="1" dirty="0">
                <a:solidFill>
                  <a:srgbClr val="00B050"/>
                </a:solidFill>
              </a:rPr>
              <a:t>Framework </a:t>
            </a:r>
            <a:r>
              <a:rPr lang="en-US" sz="1800" b="1" dirty="0">
                <a:solidFill>
                  <a:schemeClr val="tx1"/>
                </a:solidFill>
              </a:rPr>
              <a:t>with IT - </a:t>
            </a:r>
            <a:r>
              <a:rPr lang="en-US" sz="1600" b="1" dirty="0">
                <a:solidFill>
                  <a:schemeClr val="tx1"/>
                </a:solidFill>
              </a:rPr>
              <a:t>Optimize for Enterprise</a:t>
            </a:r>
          </a:p>
          <a:p>
            <a:endParaRPr lang="en-US" sz="1800" b="1" dirty="0">
              <a:solidFill>
                <a:schemeClr val="tx1"/>
              </a:solidFill>
            </a:endParaRPr>
          </a:p>
        </p:txBody>
      </p:sp>
      <p:pic>
        <p:nvPicPr>
          <p:cNvPr id="25" name="Picture 24">
            <a:extLst>
              <a:ext uri="{FF2B5EF4-FFF2-40B4-BE49-F238E27FC236}">
                <a16:creationId xmlns:a16="http://schemas.microsoft.com/office/drawing/2014/main" id="{E0102603-FA37-49B4-A9C5-2190509BC08B}"/>
              </a:ext>
            </a:extLst>
          </p:cNvPr>
          <p:cNvPicPr>
            <a:picLocks noChangeAspect="1"/>
          </p:cNvPicPr>
          <p:nvPr/>
        </p:nvPicPr>
        <p:blipFill>
          <a:blip r:embed="rId3"/>
          <a:stretch>
            <a:fillRect/>
          </a:stretch>
        </p:blipFill>
        <p:spPr>
          <a:xfrm>
            <a:off x="170685" y="867551"/>
            <a:ext cx="11855815" cy="4542649"/>
          </a:xfrm>
          <a:prstGeom prst="rect">
            <a:avLst/>
          </a:prstGeom>
        </p:spPr>
      </p:pic>
    </p:spTree>
    <p:extLst>
      <p:ext uri="{BB962C8B-B14F-4D97-AF65-F5344CB8AC3E}">
        <p14:creationId xmlns:p14="http://schemas.microsoft.com/office/powerpoint/2010/main" val="91164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Table of Contents</a:t>
            </a:r>
          </a:p>
        </p:txBody>
      </p:sp>
      <p:sp>
        <p:nvSpPr>
          <p:cNvPr id="4" name="Content Placeholder 3"/>
          <p:cNvSpPr>
            <a:spLocks noGrp="1"/>
          </p:cNvSpPr>
          <p:nvPr>
            <p:ph sz="half" idx="1"/>
          </p:nvPr>
        </p:nvSpPr>
        <p:spPr/>
        <p:txBody>
          <a:bodyPr/>
          <a:lstStyle/>
          <a:p>
            <a:r>
              <a:rPr lang="en-US" dirty="0"/>
              <a:t>Innovate and Automate </a:t>
            </a:r>
          </a:p>
          <a:p>
            <a:pPr lvl="1"/>
            <a:r>
              <a:rPr lang="en-US" dirty="0"/>
              <a:t>Cross Language Compiler</a:t>
            </a:r>
          </a:p>
          <a:p>
            <a:pPr lvl="1"/>
            <a:r>
              <a:rPr lang="en-US" dirty="0"/>
              <a:t>Data Exchange Model and workflow</a:t>
            </a:r>
          </a:p>
          <a:p>
            <a:pPr lvl="1"/>
            <a:r>
              <a:rPr lang="en-US" dirty="0"/>
              <a:t>Application for Rapid Triage</a:t>
            </a:r>
          </a:p>
          <a:p>
            <a:r>
              <a:rPr lang="en-US" dirty="0"/>
              <a:t>RAAD</a:t>
            </a:r>
          </a:p>
          <a:p>
            <a:pPr lvl="1"/>
            <a:r>
              <a:rPr lang="en-US" dirty="0"/>
              <a:t>Machine Programming</a:t>
            </a:r>
          </a:p>
          <a:p>
            <a:pPr lvl="1"/>
            <a:r>
              <a:rPr lang="en-US" dirty="0"/>
              <a:t>Before and After Vision</a:t>
            </a:r>
          </a:p>
          <a:p>
            <a:pPr lvl="1"/>
            <a:r>
              <a:rPr lang="en-US" dirty="0"/>
              <a:t>High level Diagrams</a:t>
            </a:r>
          </a:p>
        </p:txBody>
      </p:sp>
      <p:sp>
        <p:nvSpPr>
          <p:cNvPr id="2" name="Slide Number Placeholder 1"/>
          <p:cNvSpPr>
            <a:spLocks noGrp="1"/>
          </p:cNvSpPr>
          <p:nvPr>
            <p:ph type="sldNum" sz="quarter" idx="4294967295"/>
          </p:nvPr>
        </p:nvSpPr>
        <p:spPr/>
        <p:txBody>
          <a:bodyPr/>
          <a:lstStyle/>
          <a:p>
            <a:r>
              <a:rPr lang="en-US" dirty="0">
                <a:solidFill>
                  <a:schemeClr val="bg1"/>
                </a:solidFill>
              </a:rPr>
              <a:t>.</a:t>
            </a:r>
          </a:p>
        </p:txBody>
      </p:sp>
      <p:graphicFrame>
        <p:nvGraphicFramePr>
          <p:cNvPr id="14" name="Content Placeholder 13">
            <a:extLst>
              <a:ext uri="{FF2B5EF4-FFF2-40B4-BE49-F238E27FC236}">
                <a16:creationId xmlns:a16="http://schemas.microsoft.com/office/drawing/2014/main" id="{3F7A1EEA-8071-4FF0-B481-A3E9B9DCD27B}"/>
              </a:ext>
            </a:extLst>
          </p:cNvPr>
          <p:cNvGraphicFramePr>
            <a:graphicFrameLocks noGrp="1" noChangeAspect="1"/>
          </p:cNvGraphicFramePr>
          <p:nvPr>
            <p:ph sz="half" idx="2"/>
            <p:extLst>
              <p:ext uri="{D42A27DB-BD31-4B8C-83A1-F6EECF244321}">
                <p14:modId xmlns:p14="http://schemas.microsoft.com/office/powerpoint/2010/main" val="3963597628"/>
              </p:ext>
            </p:extLst>
          </p:nvPr>
        </p:nvGraphicFramePr>
        <p:xfrm>
          <a:off x="6197599" y="1346177"/>
          <a:ext cx="5384800" cy="4457746"/>
        </p:xfrm>
        <a:graphic>
          <a:graphicData uri="http://schemas.openxmlformats.org/presentationml/2006/ole">
            <mc:AlternateContent xmlns:mc="http://schemas.openxmlformats.org/markup-compatibility/2006">
              <mc:Choice xmlns:v="urn:schemas-microsoft-com:vml" Requires="v">
                <p:oleObj spid="_x0000_s15035" name="Visio" r:id="rId4" imgW="7800899" imgH="6458085" progId="Visio.Drawing.15">
                  <p:embed/>
                </p:oleObj>
              </mc:Choice>
              <mc:Fallback>
                <p:oleObj name="Visio" r:id="rId4" imgW="7800899" imgH="6458085" progId="Visio.Drawing.15">
                  <p:embed/>
                  <p:pic>
                    <p:nvPicPr>
                      <p:cNvPr id="7" name="Object 6">
                        <a:extLst>
                          <a:ext uri="{FF2B5EF4-FFF2-40B4-BE49-F238E27FC236}">
                            <a16:creationId xmlns:a16="http://schemas.microsoft.com/office/drawing/2014/main" id="{668AD3E7-4979-455A-AC5A-7DA93E6005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99" y="1346177"/>
                        <a:ext cx="5384800" cy="4457746"/>
                      </a:xfrm>
                      <a:prstGeom prst="rect">
                        <a:avLst/>
                      </a:prstGeom>
                      <a:noFill/>
                    </p:spPr>
                  </p:pic>
                </p:oleObj>
              </mc:Fallback>
            </mc:AlternateContent>
          </a:graphicData>
        </a:graphic>
      </p:graphicFrame>
      <p:sp>
        <p:nvSpPr>
          <p:cNvPr id="8" name="Oval 7">
            <a:extLst>
              <a:ext uri="{FF2B5EF4-FFF2-40B4-BE49-F238E27FC236}">
                <a16:creationId xmlns:a16="http://schemas.microsoft.com/office/drawing/2014/main" id="{A3DAB09E-2560-4D91-B7C6-44DD89892FB3}"/>
              </a:ext>
            </a:extLst>
          </p:cNvPr>
          <p:cNvSpPr/>
          <p:nvPr/>
        </p:nvSpPr>
        <p:spPr>
          <a:xfrm>
            <a:off x="7845424" y="1011238"/>
            <a:ext cx="2089149" cy="2393950"/>
          </a:xfrm>
          <a:prstGeom prst="ellipse">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267245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8822DD-883B-45C2-8A69-8C7ADA966532}"/>
              </a:ext>
            </a:extLst>
          </p:cNvPr>
          <p:cNvSpPr>
            <a:spLocks noGrp="1"/>
          </p:cNvSpPr>
          <p:nvPr>
            <p:ph idx="1"/>
          </p:nvPr>
        </p:nvSpPr>
        <p:spPr>
          <a:xfrm>
            <a:off x="6096000" y="941388"/>
            <a:ext cx="5486400" cy="5008717"/>
          </a:xfrm>
        </p:spPr>
        <p:txBody>
          <a:bodyPr/>
          <a:lstStyle/>
          <a:p>
            <a:pPr marL="0" indent="0">
              <a:buNone/>
            </a:pPr>
            <a:r>
              <a:rPr lang="en-US" sz="1400" dirty="0">
                <a:solidFill>
                  <a:srgbClr val="002060"/>
                </a:solidFill>
              </a:rPr>
              <a:t>Wiki</a:t>
            </a:r>
          </a:p>
          <a:p>
            <a:pPr marL="0" indent="0">
              <a:buNone/>
            </a:pPr>
            <a:r>
              <a:rPr lang="en-US" sz="1400" dirty="0">
                <a:solidFill>
                  <a:srgbClr val="002060"/>
                </a:solidFill>
              </a:rPr>
              <a:t>Git</a:t>
            </a:r>
          </a:p>
          <a:p>
            <a:pPr marL="243393" indent="-342891"/>
            <a:r>
              <a:rPr lang="en-US" sz="1400" u="sng" dirty="0">
                <a:solidFill>
                  <a:srgbClr val="002060"/>
                </a:solidFill>
                <a:hlinkClick r:id="rId3">
                  <a:extLst>
                    <a:ext uri="{A12FA001-AC4F-418D-AE19-62706E023703}">
                      <ahyp:hlinkClr xmlns:ahyp="http://schemas.microsoft.com/office/drawing/2018/hyperlinkcolor" val="tx"/>
                    </a:ext>
                  </a:extLst>
                </a:hlinkClick>
              </a:rPr>
              <a:t>https://github.com/IntelLabs/DATSA</a:t>
            </a:r>
            <a:endParaRPr lang="en-US" sz="1400" u="sng" dirty="0">
              <a:solidFill>
                <a:srgbClr val="002060"/>
              </a:solidFill>
            </a:endParaRPr>
          </a:p>
          <a:p>
            <a:pPr marL="243393" indent="-342891"/>
            <a:r>
              <a:rPr lang="en-US" sz="1400" dirty="0">
                <a:solidFill>
                  <a:srgbClr val="002060"/>
                </a:solidFill>
                <a:hlinkClick r:id="rId4">
                  <a:extLst>
                    <a:ext uri="{A12FA001-AC4F-418D-AE19-62706E023703}">
                      <ahyp:hlinkClr xmlns:ahyp="http://schemas.microsoft.com/office/drawing/2018/hyperlinkcolor" val="tx"/>
                    </a:ext>
                  </a:extLst>
                </a:hlinkClick>
              </a:rPr>
              <a:t>https://review.gerrithub.io/c/spdk/spdk/+/425191/</a:t>
            </a:r>
            <a:endParaRPr lang="en-US" sz="1400" dirty="0">
              <a:solidFill>
                <a:srgbClr val="002060"/>
              </a:solidFill>
            </a:endParaRPr>
          </a:p>
          <a:p>
            <a:pPr marL="243393" indent="-342891"/>
            <a:r>
              <a:rPr lang="en-US" sz="1400" dirty="0">
                <a:solidFill>
                  <a:srgbClr val="002060"/>
                </a:solidFill>
                <a:hlinkClick r:id="rId5">
                  <a:extLst>
                    <a:ext uri="{A12FA001-AC4F-418D-AE19-62706E023703}">
                      <ahyp:hlinkClr xmlns:ahyp="http://schemas.microsoft.com/office/drawing/2018/hyperlinkcolor" val="tx"/>
                    </a:ext>
                  </a:extLst>
                </a:hlinkClick>
              </a:rPr>
              <a:t>https://github.com/linux-nvme/nvme-cli</a:t>
            </a:r>
            <a:endParaRPr lang="en-US" sz="1400" dirty="0">
              <a:solidFill>
                <a:srgbClr val="002060"/>
              </a:solidFill>
            </a:endParaRPr>
          </a:p>
          <a:p>
            <a:pPr marL="243393" indent="-342891"/>
            <a:r>
              <a:rPr lang="en-US" sz="1400" dirty="0">
                <a:solidFill>
                  <a:srgbClr val="002060"/>
                </a:solidFill>
              </a:rPr>
              <a:t>Matrix Profile, Prediction, Dynamic Point, and Optimizations</a:t>
            </a:r>
          </a:p>
          <a:p>
            <a:pPr marL="0" indent="0">
              <a:buNone/>
            </a:pPr>
            <a:r>
              <a:rPr lang="en-US" sz="1400" dirty="0">
                <a:solidFill>
                  <a:srgbClr val="002060"/>
                </a:solidFill>
              </a:rPr>
              <a:t>Extra</a:t>
            </a:r>
          </a:p>
          <a:p>
            <a:pPr marL="243393" indent="-342891"/>
            <a:r>
              <a:rPr lang="en-US" sz="1400" dirty="0">
                <a:solidFill>
                  <a:srgbClr val="002060"/>
                </a:solidFill>
                <a:hlinkClick r:id="rId6">
                  <a:extLst>
                    <a:ext uri="{A12FA001-AC4F-418D-AE19-62706E023703}">
                      <ahyp:hlinkClr xmlns:ahyp="http://schemas.microsoft.com/office/drawing/2018/hyperlinkcolor" val="tx"/>
                    </a:ext>
                  </a:extLst>
                </a:hlinkClick>
              </a:rPr>
              <a:t>http://files.opencompute.org/</a:t>
            </a:r>
            <a:r>
              <a:rPr lang="en-US" sz="1400" dirty="0" err="1">
                <a:solidFill>
                  <a:srgbClr val="002060"/>
                </a:solidFill>
                <a:hlinkClick r:id="rId6">
                  <a:extLst>
                    <a:ext uri="{A12FA001-AC4F-418D-AE19-62706E023703}">
                      <ahyp:hlinkClr xmlns:ahyp="http://schemas.microsoft.com/office/drawing/2018/hyperlinkcolor" val="tx"/>
                    </a:ext>
                  </a:extLst>
                </a:hlinkClick>
              </a:rPr>
              <a:t>oc</a:t>
            </a:r>
            <a:r>
              <a:rPr lang="en-US" sz="1400" dirty="0">
                <a:solidFill>
                  <a:srgbClr val="002060"/>
                </a:solidFill>
                <a:hlinkClick r:id="rId6">
                  <a:extLst>
                    <a:ext uri="{A12FA001-AC4F-418D-AE19-62706E023703}">
                      <ahyp:hlinkClr xmlns:ahyp="http://schemas.microsoft.com/office/drawing/2018/hyperlinkcolor" val="tx"/>
                    </a:ext>
                  </a:extLst>
                </a:hlinkClick>
              </a:rPr>
              <a:t>/</a:t>
            </a:r>
            <a:r>
              <a:rPr lang="en-US" sz="1400" dirty="0" err="1">
                <a:solidFill>
                  <a:srgbClr val="002060"/>
                </a:solidFill>
                <a:hlinkClick r:id="rId6">
                  <a:extLst>
                    <a:ext uri="{A12FA001-AC4F-418D-AE19-62706E023703}">
                      <ahyp:hlinkClr xmlns:ahyp="http://schemas.microsoft.com/office/drawing/2018/hyperlinkcolor" val="tx"/>
                    </a:ext>
                  </a:extLst>
                </a:hlinkClick>
              </a:rPr>
              <a:t>public.php?service</a:t>
            </a:r>
            <a:r>
              <a:rPr lang="en-US" sz="1400" dirty="0">
                <a:solidFill>
                  <a:srgbClr val="002060"/>
                </a:solidFill>
                <a:hlinkClick r:id="rId6">
                  <a:extLst>
                    <a:ext uri="{A12FA001-AC4F-418D-AE19-62706E023703}">
                      <ahyp:hlinkClr xmlns:ahyp="http://schemas.microsoft.com/office/drawing/2018/hyperlinkcolor" val="tx"/>
                    </a:ext>
                  </a:extLst>
                </a:hlinkClick>
              </a:rPr>
              <a:t>=</a:t>
            </a:r>
            <a:r>
              <a:rPr lang="en-US" sz="1400" dirty="0" err="1">
                <a:solidFill>
                  <a:srgbClr val="002060"/>
                </a:solidFill>
                <a:hlinkClick r:id="rId6">
                  <a:extLst>
                    <a:ext uri="{A12FA001-AC4F-418D-AE19-62706E023703}">
                      <ahyp:hlinkClr xmlns:ahyp="http://schemas.microsoft.com/office/drawing/2018/hyperlinkcolor" val="tx"/>
                    </a:ext>
                  </a:extLst>
                </a:hlinkClick>
              </a:rPr>
              <a:t>files&amp;t</a:t>
            </a:r>
            <a:r>
              <a:rPr lang="en-US" sz="1400" dirty="0">
                <a:solidFill>
                  <a:srgbClr val="002060"/>
                </a:solidFill>
                <a:hlinkClick r:id="rId6">
                  <a:extLst>
                    <a:ext uri="{A12FA001-AC4F-418D-AE19-62706E023703}">
                      <ahyp:hlinkClr xmlns:ahyp="http://schemas.microsoft.com/office/drawing/2018/hyperlinkcolor" val="tx"/>
                    </a:ext>
                  </a:extLst>
                </a:hlinkClick>
              </a:rPr>
              <a:t>=3963328530485f6e5944ba7ce4d1f8e3&amp;download&amp;path=/OCP%20-%20Adding%20Analytical%20Behavioral%20Intelligence%20to%20the%20Block%20Storage%20Lay....pdf</a:t>
            </a:r>
            <a:r>
              <a:rPr lang="en-US" sz="1400" dirty="0">
                <a:solidFill>
                  <a:srgbClr val="002060"/>
                </a:solidFill>
              </a:rPr>
              <a:t> </a:t>
            </a:r>
          </a:p>
          <a:p>
            <a:pPr marL="243393" indent="-342891"/>
            <a:r>
              <a:rPr lang="en-US" sz="1400" dirty="0">
                <a:solidFill>
                  <a:srgbClr val="002060"/>
                </a:solidFill>
                <a:hlinkClick r:id="rId7">
                  <a:extLst>
                    <a:ext uri="{A12FA001-AC4F-418D-AE19-62706E023703}">
                      <ahyp:hlinkClr xmlns:ahyp="http://schemas.microsoft.com/office/drawing/2018/hyperlinkcolor" val="tx"/>
                    </a:ext>
                  </a:extLst>
                </a:hlinkClick>
              </a:rPr>
              <a:t>https://spdk.io/summit/us/2019/</a:t>
            </a:r>
            <a:endParaRPr lang="en-US" sz="1400" dirty="0">
              <a:solidFill>
                <a:srgbClr val="002060"/>
              </a:solidFill>
            </a:endParaRPr>
          </a:p>
          <a:p>
            <a:pPr marL="243393" indent="-342891"/>
            <a:r>
              <a:rPr lang="en-US" sz="1400" dirty="0">
                <a:solidFill>
                  <a:srgbClr val="002060"/>
                </a:solidFill>
                <a:hlinkClick r:id="rId8">
                  <a:extLst>
                    <a:ext uri="{A12FA001-AC4F-418D-AE19-62706E023703}">
                      <ahyp:hlinkClr xmlns:ahyp="http://schemas.microsoft.com/office/drawing/2018/hyperlinkcolor" val="tx"/>
                    </a:ext>
                  </a:extLst>
                </a:hlinkClick>
              </a:rPr>
              <a:t>https://www.cloudfest.com/wp-content/uploads/2018/03/01_Intel_CloudFest-Keynote-Das-Final.pdf?x86823</a:t>
            </a:r>
            <a:endParaRPr lang="en-US" sz="1400" dirty="0">
              <a:solidFill>
                <a:srgbClr val="002060"/>
              </a:solidFill>
            </a:endParaRPr>
          </a:p>
          <a:p>
            <a:endParaRPr lang="en-US" dirty="0"/>
          </a:p>
          <a:p>
            <a:endParaRPr lang="en-US" sz="1600" dirty="0"/>
          </a:p>
        </p:txBody>
      </p:sp>
      <p:sp>
        <p:nvSpPr>
          <p:cNvPr id="2" name="Title 1">
            <a:extLst>
              <a:ext uri="{FF2B5EF4-FFF2-40B4-BE49-F238E27FC236}">
                <a16:creationId xmlns:a16="http://schemas.microsoft.com/office/drawing/2014/main" id="{CFFB6375-F953-4A10-B377-F2289169E148}"/>
              </a:ext>
            </a:extLst>
          </p:cNvPr>
          <p:cNvSpPr>
            <a:spLocks noGrp="1"/>
          </p:cNvSpPr>
          <p:nvPr>
            <p:ph type="title"/>
          </p:nvPr>
        </p:nvSpPr>
        <p:spPr/>
        <p:txBody>
          <a:bodyPr/>
          <a:lstStyle/>
          <a:p>
            <a:r>
              <a:rPr lang="en-US" dirty="0"/>
              <a:t>References</a:t>
            </a:r>
          </a:p>
        </p:txBody>
      </p:sp>
      <p:sp>
        <p:nvSpPr>
          <p:cNvPr id="14" name="Content Placeholder 13">
            <a:extLst>
              <a:ext uri="{FF2B5EF4-FFF2-40B4-BE49-F238E27FC236}">
                <a16:creationId xmlns:a16="http://schemas.microsoft.com/office/drawing/2014/main" id="{26985F06-4A2C-4693-9BA1-393774E49DB9}"/>
              </a:ext>
            </a:extLst>
          </p:cNvPr>
          <p:cNvSpPr>
            <a:spLocks noGrp="1"/>
          </p:cNvSpPr>
          <p:nvPr>
            <p:ph idx="13"/>
          </p:nvPr>
        </p:nvSpPr>
        <p:spPr>
          <a:xfrm>
            <a:off x="609600" y="907895"/>
            <a:ext cx="5486400" cy="5042210"/>
          </a:xfrm>
        </p:spPr>
        <p:txBody>
          <a:bodyPr/>
          <a:lstStyle/>
          <a:p>
            <a:r>
              <a:rPr lang="en-US" sz="1400" dirty="0">
                <a:solidFill>
                  <a:srgbClr val="002060"/>
                </a:solidFill>
              </a:rPr>
              <a:t>Article(s)</a:t>
            </a:r>
          </a:p>
          <a:p>
            <a:endParaRPr lang="en-US" sz="1400" dirty="0">
              <a:solidFill>
                <a:srgbClr val="002060"/>
              </a:solidFill>
            </a:endParaRPr>
          </a:p>
          <a:p>
            <a:pPr marL="285750" indent="-285750">
              <a:buFont typeface="Arial" panose="020B0604020202020204" pitchFamily="34" charset="0"/>
              <a:buChar char="•"/>
            </a:pPr>
            <a:r>
              <a:rPr lang="en-US" sz="1400" dirty="0">
                <a:solidFill>
                  <a:srgbClr val="002060"/>
                </a:solidFill>
                <a:hlinkClick r:id="rId9">
                  <a:extLst>
                    <a:ext uri="{A12FA001-AC4F-418D-AE19-62706E023703}">
                      <ahyp:hlinkClr xmlns:ahyp="http://schemas.microsoft.com/office/drawing/2018/hyperlinkcolor" val="tx"/>
                    </a:ext>
                  </a:extLst>
                </a:hlinkClick>
              </a:rPr>
              <a:t>https://itpeernetwork.intel.com/collect-or-not-collect/#gs.d2zakl</a:t>
            </a:r>
            <a:r>
              <a:rPr lang="en-US" sz="1400" dirty="0">
                <a:solidFill>
                  <a:srgbClr val="002060"/>
                </a:solidFill>
              </a:rPr>
              <a:t> </a:t>
            </a:r>
          </a:p>
          <a:p>
            <a:pPr marL="285750" indent="-285750">
              <a:buFont typeface="Arial" panose="020B0604020202020204" pitchFamily="34" charset="0"/>
              <a:buChar char="•"/>
            </a:pPr>
            <a:r>
              <a:rPr lang="en-US" sz="1400" dirty="0">
                <a:solidFill>
                  <a:srgbClr val="002060"/>
                </a:solidFill>
                <a:hlinkClick r:id="rId10">
                  <a:extLst>
                    <a:ext uri="{A12FA001-AC4F-418D-AE19-62706E023703}">
                      <ahyp:hlinkClr xmlns:ahyp="http://schemas.microsoft.com/office/drawing/2018/hyperlinkcolor" val="tx"/>
                    </a:ext>
                  </a:extLst>
                </a:hlinkClick>
              </a:rPr>
              <a:t>https://itpeernetwork.intel.com/telemetry-enhancing-customer-triage/</a:t>
            </a:r>
            <a:endParaRPr lang="en-US" sz="1400" dirty="0">
              <a:solidFill>
                <a:srgbClr val="002060"/>
              </a:solidFill>
            </a:endParaRPr>
          </a:p>
          <a:p>
            <a:pPr marL="285750" indent="-285750">
              <a:buFont typeface="Arial" panose="020B0604020202020204" pitchFamily="34" charset="0"/>
              <a:buChar char="•"/>
            </a:pPr>
            <a:r>
              <a:rPr lang="en-US" sz="1400" dirty="0">
                <a:solidFill>
                  <a:srgbClr val="002060"/>
                </a:solidFill>
                <a:hlinkClick r:id="rId11">
                  <a:extLst>
                    <a:ext uri="{A12FA001-AC4F-418D-AE19-62706E023703}">
                      <ahyp:hlinkClr xmlns:ahyp="http://schemas.microsoft.com/office/drawing/2018/hyperlinkcolor" val="tx"/>
                    </a:ext>
                  </a:extLst>
                </a:hlinkClick>
              </a:rPr>
              <a:t>https://www.nvmedeveloperdays.com/English/Collaterals/Proceedings/2018/20181204_PRECON2_Hands.pdf</a:t>
            </a:r>
            <a:endParaRPr lang="en-US" sz="1400" dirty="0">
              <a:solidFill>
                <a:srgbClr val="002060"/>
              </a:solidFill>
            </a:endParaRPr>
          </a:p>
          <a:p>
            <a:pPr marL="285750" indent="-285750">
              <a:buFont typeface="Arial" panose="020B0604020202020204" pitchFamily="34" charset="0"/>
              <a:buChar char="•"/>
            </a:pPr>
            <a:r>
              <a:rPr lang="en-US" sz="1400" dirty="0">
                <a:solidFill>
                  <a:srgbClr val="002060"/>
                </a:solidFill>
                <a:hlinkClick r:id="rId12">
                  <a:extLst>
                    <a:ext uri="{A12FA001-AC4F-418D-AE19-62706E023703}">
                      <ahyp:hlinkClr xmlns:ahyp="http://schemas.microsoft.com/office/drawing/2018/hyperlinkcolor" val="tx"/>
                    </a:ext>
                  </a:extLst>
                </a:hlinkClick>
              </a:rPr>
              <a:t>https://blogs.gnome.org/hughsie/2018/08/17/nvme-firmware-i-need-your-data/</a:t>
            </a:r>
            <a:endParaRPr lang="en-US" sz="1400" dirty="0">
              <a:solidFill>
                <a:srgbClr val="002060"/>
              </a:solidFill>
            </a:endParaRPr>
          </a:p>
          <a:p>
            <a:pPr marL="285750" indent="-285750">
              <a:buFont typeface="Arial" panose="020B0604020202020204" pitchFamily="34" charset="0"/>
              <a:buChar char="•"/>
            </a:pPr>
            <a:r>
              <a:rPr lang="en-US" sz="1400" dirty="0">
                <a:solidFill>
                  <a:srgbClr val="002060"/>
                </a:solidFill>
                <a:hlinkClick r:id="rId13">
                  <a:extLst>
                    <a:ext uri="{A12FA001-AC4F-418D-AE19-62706E023703}">
                      <ahyp:hlinkClr xmlns:ahyp="http://schemas.microsoft.com/office/drawing/2018/hyperlinkcolor" val="tx"/>
                    </a:ext>
                  </a:extLst>
                </a:hlinkClick>
              </a:rPr>
              <a:t>https://lore.kernel.org/patchwork/patch/1072774/</a:t>
            </a:r>
            <a:endParaRPr lang="en-US" sz="1400" dirty="0">
              <a:solidFill>
                <a:srgbClr val="002060"/>
              </a:solidFill>
            </a:endParaRPr>
          </a:p>
          <a:p>
            <a:pPr marL="285750" indent="-285750">
              <a:buFont typeface="Arial" panose="020B0604020202020204" pitchFamily="34" charset="0"/>
              <a:buChar char="•"/>
            </a:pPr>
            <a:r>
              <a:rPr lang="en-US" sz="1400" dirty="0">
                <a:solidFill>
                  <a:srgbClr val="002060"/>
                </a:solidFill>
                <a:hlinkClick r:id="rId14">
                  <a:extLst>
                    <a:ext uri="{A12FA001-AC4F-418D-AE19-62706E023703}">
                      <ahyp:hlinkClr xmlns:ahyp="http://schemas.microsoft.com/office/drawing/2018/hyperlinkcolor" val="tx"/>
                    </a:ext>
                  </a:extLst>
                </a:hlinkClick>
              </a:rPr>
              <a:t>https://manpages.debian.org/testing/nvme-cli/nvme.1.en.html</a:t>
            </a:r>
            <a:endParaRPr lang="en-US" sz="1400" dirty="0">
              <a:solidFill>
                <a:srgbClr val="002060"/>
              </a:solidFill>
            </a:endParaRPr>
          </a:p>
          <a:p>
            <a:pPr marL="285750" indent="-285750">
              <a:buFont typeface="Arial" panose="020B0604020202020204" pitchFamily="34" charset="0"/>
              <a:buChar char="•"/>
            </a:pPr>
            <a:r>
              <a:rPr lang="en-US" sz="1400" dirty="0">
                <a:solidFill>
                  <a:srgbClr val="002060"/>
                </a:solidFill>
                <a:hlinkClick r:id="rId15">
                  <a:extLst>
                    <a:ext uri="{A12FA001-AC4F-418D-AE19-62706E023703}">
                      <ahyp:hlinkClr xmlns:ahyp="http://schemas.microsoft.com/office/drawing/2018/hyperlinkcolor" val="tx"/>
                    </a:ext>
                  </a:extLst>
                </a:hlinkClick>
              </a:rPr>
              <a:t>https://blocksandfiles.com/2019/08/02/burlywood-ssds-customised-workloadssd/</a:t>
            </a:r>
            <a:endParaRPr lang="en-US" sz="1400" dirty="0">
              <a:solidFill>
                <a:srgbClr val="002060"/>
              </a:solidFill>
            </a:endParaRPr>
          </a:p>
          <a:p>
            <a:pPr marL="285750" indent="-285750">
              <a:buFont typeface="Arial" panose="020B0604020202020204" pitchFamily="34" charset="0"/>
              <a:buChar char="•"/>
            </a:pPr>
            <a:r>
              <a:rPr lang="en-US" sz="1400" dirty="0">
                <a:solidFill>
                  <a:srgbClr val="002060"/>
                </a:solidFill>
                <a:hlinkClick r:id="rId16">
                  <a:extLst>
                    <a:ext uri="{A12FA001-AC4F-418D-AE19-62706E023703}">
                      <ahyp:hlinkClr xmlns:ahyp="http://schemas.microsoft.com/office/drawing/2018/hyperlinkcolor" val="tx"/>
                    </a:ext>
                  </a:extLst>
                </a:hlinkClick>
              </a:rPr>
              <a:t>https://blogs.vmware.com/virtualblocks/2018/08/20/nvme-readiness-part-three/</a:t>
            </a:r>
            <a:endParaRPr lang="en-US" sz="1400" dirty="0">
              <a:solidFill>
                <a:srgbClr val="002060"/>
              </a:solidFill>
            </a:endParaRPr>
          </a:p>
          <a:p>
            <a:pPr marL="285750" indent="-285750">
              <a:buFont typeface="Arial" panose="020B0604020202020204" pitchFamily="34" charset="0"/>
              <a:buChar char="•"/>
            </a:pPr>
            <a:r>
              <a:rPr lang="en-US" sz="1400" dirty="0">
                <a:solidFill>
                  <a:srgbClr val="002060"/>
                </a:solidFill>
                <a:hlinkClick r:id="rId17">
                  <a:extLst>
                    <a:ext uri="{A12FA001-AC4F-418D-AE19-62706E023703}">
                      <ahyp:hlinkClr xmlns:ahyp="http://schemas.microsoft.com/office/drawing/2018/hyperlinkcolor" val="tx"/>
                    </a:ext>
                  </a:extLst>
                </a:hlinkClick>
              </a:rPr>
              <a:t>https://www.supermicro.com/en/solutions/srsd</a:t>
            </a:r>
            <a:endParaRPr lang="en-US" sz="1400" dirty="0">
              <a:solidFill>
                <a:srgbClr val="002060"/>
              </a:solidFill>
            </a:endParaRPr>
          </a:p>
          <a:p>
            <a:pPr marL="285750" indent="-285750">
              <a:buFont typeface="Arial" panose="020B0604020202020204" pitchFamily="34" charset="0"/>
              <a:buChar char="•"/>
            </a:pPr>
            <a:r>
              <a:rPr lang="en-US" sz="1400" dirty="0">
                <a:solidFill>
                  <a:srgbClr val="002060"/>
                </a:solidFill>
                <a:hlinkClick r:id="rId18">
                  <a:extLst>
                    <a:ext uri="{A12FA001-AC4F-418D-AE19-62706E023703}">
                      <ahyp:hlinkClr xmlns:ahyp="http://schemas.microsoft.com/office/drawing/2018/hyperlinkcolor" val="tx"/>
                    </a:ext>
                  </a:extLst>
                </a:hlinkClick>
              </a:rPr>
              <a:t>https://eric-keller.github.io/thesis/OliverMichel-dissertation_4_2019.pdf</a:t>
            </a:r>
            <a:endParaRPr lang="en-US" sz="1400" dirty="0">
              <a:solidFill>
                <a:srgbClr val="002060"/>
              </a:solidFill>
            </a:endParaRPr>
          </a:p>
          <a:p>
            <a:pPr marL="285750" indent="-285750">
              <a:buFont typeface="Arial" panose="020B0604020202020204" pitchFamily="34" charset="0"/>
              <a:buChar char="•"/>
            </a:pPr>
            <a:r>
              <a:rPr lang="en-US" sz="1400" dirty="0">
                <a:solidFill>
                  <a:srgbClr val="002060"/>
                </a:solidFill>
                <a:hlinkClick r:id="rId19">
                  <a:extLst>
                    <a:ext uri="{A12FA001-AC4F-418D-AE19-62706E023703}">
                      <ahyp:hlinkClr xmlns:ahyp="http://schemas.microsoft.com/office/drawing/2018/hyperlinkcolor" val="tx"/>
                    </a:ext>
                  </a:extLst>
                </a:hlinkClick>
              </a:rPr>
              <a:t>https://arxiv.org/pdf/1803.07244.pdf</a:t>
            </a:r>
            <a:endParaRPr lang="en-US" sz="1400" dirty="0">
              <a:solidFill>
                <a:srgbClr val="002060"/>
              </a:solidFill>
            </a:endParaRPr>
          </a:p>
        </p:txBody>
      </p:sp>
    </p:spTree>
    <p:extLst>
      <p:ext uri="{BB962C8B-B14F-4D97-AF65-F5344CB8AC3E}">
        <p14:creationId xmlns:p14="http://schemas.microsoft.com/office/powerpoint/2010/main" val="94714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E8BDFB-3E47-4C98-AACA-FB3B49407BEC}"/>
              </a:ext>
            </a:extLst>
          </p:cNvPr>
          <p:cNvSpPr>
            <a:spLocks noGrp="1"/>
          </p:cNvSpPr>
          <p:nvPr>
            <p:ph type="title"/>
          </p:nvPr>
        </p:nvSpPr>
        <p:spPr/>
        <p:txBody>
          <a:bodyPr/>
          <a:lstStyle/>
          <a:p>
            <a:r>
              <a:rPr lang="en-US" dirty="0"/>
              <a:t>Questions &amp; Answers</a:t>
            </a:r>
          </a:p>
        </p:txBody>
      </p:sp>
      <p:sp>
        <p:nvSpPr>
          <p:cNvPr id="6" name="Rectangle 5">
            <a:extLst>
              <a:ext uri="{FF2B5EF4-FFF2-40B4-BE49-F238E27FC236}">
                <a16:creationId xmlns:a16="http://schemas.microsoft.com/office/drawing/2014/main" id="{4555ED5D-45AB-4AB0-A96F-C7F7CFFA98B2}"/>
              </a:ext>
            </a:extLst>
          </p:cNvPr>
          <p:cNvSpPr/>
          <p:nvPr/>
        </p:nvSpPr>
        <p:spPr>
          <a:xfrm>
            <a:off x="357064" y="812467"/>
            <a:ext cx="11473641" cy="5324535"/>
          </a:xfrm>
          <a:prstGeom prst="rect">
            <a:avLst/>
          </a:prstGeom>
        </p:spPr>
        <p:txBody>
          <a:bodyPr wrap="square">
            <a:spAutoFit/>
          </a:bodyPr>
          <a:lstStyle/>
          <a:p>
            <a:pPr marL="342900" indent="-342900" algn="just">
              <a:spcBef>
                <a:spcPct val="0"/>
              </a:spcBef>
              <a:buFont typeface="Arial" panose="020B0604020202020204" pitchFamily="34" charset="0"/>
              <a:buChar char="•"/>
            </a:pPr>
            <a:r>
              <a:rPr lang="en-US" sz="2000" dirty="0">
                <a:solidFill>
                  <a:schemeClr val="tx2"/>
                </a:solidFill>
              </a:rPr>
              <a:t>The additional content is included to provide additional context and answers to potential questions. </a:t>
            </a:r>
          </a:p>
          <a:p>
            <a:pPr marL="800100" lvl="1" indent="-342900" algn="just">
              <a:spcBef>
                <a:spcPct val="0"/>
              </a:spcBef>
              <a:buFont typeface="Arial" panose="020B0604020202020204" pitchFamily="34" charset="0"/>
              <a:buChar char="•"/>
            </a:pPr>
            <a:r>
              <a:rPr lang="en-US" sz="2000" dirty="0">
                <a:solidFill>
                  <a:schemeClr val="tx2"/>
                </a:solidFill>
              </a:rPr>
              <a:t>The notes on the slides are to provide context for offline reading. </a:t>
            </a:r>
          </a:p>
          <a:p>
            <a:pPr marL="800100" lvl="1" indent="-342900" algn="just">
              <a:spcBef>
                <a:spcPct val="0"/>
              </a:spcBef>
              <a:buFont typeface="Arial" panose="020B0604020202020204" pitchFamily="34" charset="0"/>
              <a:buChar char="•"/>
            </a:pPr>
            <a:r>
              <a:rPr lang="en-US" sz="2000" dirty="0">
                <a:solidFill>
                  <a:schemeClr val="tx2"/>
                </a:solidFill>
              </a:rPr>
              <a:t>Please feel free to setup 1:1s to get deeper detail into any particular items.</a:t>
            </a:r>
          </a:p>
          <a:p>
            <a:pPr marL="342900" indent="-342900" algn="just">
              <a:spcBef>
                <a:spcPct val="0"/>
              </a:spcBef>
              <a:buFont typeface="Arial" panose="020B0604020202020204" pitchFamily="34" charset="0"/>
              <a:buChar char="•"/>
            </a:pPr>
            <a:r>
              <a:rPr lang="en-US" sz="2000" dirty="0">
                <a:solidFill>
                  <a:schemeClr val="tx2"/>
                </a:solidFill>
              </a:rPr>
              <a:t>We embrace the inclusion of additional ideas or approaches, so please feel free to discuss additions in follow up meetings.</a:t>
            </a:r>
          </a:p>
          <a:p>
            <a:pPr algn="just">
              <a:spcBef>
                <a:spcPct val="0"/>
              </a:spcBef>
            </a:pPr>
            <a:endParaRPr lang="en-US" sz="2000" dirty="0">
              <a:solidFill>
                <a:schemeClr val="tx2"/>
              </a:solidFill>
            </a:endParaRPr>
          </a:p>
          <a:p>
            <a:pPr algn="just">
              <a:spcBef>
                <a:spcPct val="0"/>
              </a:spcBef>
            </a:pPr>
            <a:endParaRPr lang="en-US" sz="2000" dirty="0">
              <a:solidFill>
                <a:schemeClr val="tx2"/>
              </a:solidFill>
            </a:endParaRPr>
          </a:p>
          <a:p>
            <a:r>
              <a:rPr lang="en-US" sz="2000" dirty="0">
                <a:solidFill>
                  <a:schemeClr val="tx2"/>
                </a:solidFill>
              </a:rPr>
              <a:t>“</a:t>
            </a:r>
            <a:r>
              <a:rPr lang="en-US" sz="2000" dirty="0" err="1">
                <a:solidFill>
                  <a:schemeClr val="tx2"/>
                </a:solidFill>
              </a:rPr>
              <a:t>DellEMC</a:t>
            </a:r>
            <a:r>
              <a:rPr lang="en-US" sz="2000" dirty="0">
                <a:solidFill>
                  <a:schemeClr val="tx2"/>
                </a:solidFill>
              </a:rPr>
              <a:t> will need to </a:t>
            </a:r>
            <a:r>
              <a:rPr lang="en-US" sz="2000" b="1" u="sng" dirty="0">
                <a:solidFill>
                  <a:schemeClr val="tx2"/>
                </a:solidFill>
              </a:rPr>
              <a:t>work closely with Intel to advance capabilities </a:t>
            </a:r>
            <a:r>
              <a:rPr lang="en-US" sz="2000" dirty="0">
                <a:solidFill>
                  <a:schemeClr val="tx2"/>
                </a:solidFill>
              </a:rPr>
              <a:t>that will allow out of band </a:t>
            </a:r>
            <a:r>
              <a:rPr lang="en-US" sz="2000" b="1" u="sng" dirty="0">
                <a:solidFill>
                  <a:schemeClr val="tx2"/>
                </a:solidFill>
              </a:rPr>
              <a:t>telemetry</a:t>
            </a:r>
            <a:r>
              <a:rPr lang="en-US" sz="2000" dirty="0">
                <a:solidFill>
                  <a:schemeClr val="tx2"/>
                </a:solidFill>
              </a:rPr>
              <a:t> features to support a spectrum of </a:t>
            </a:r>
            <a:r>
              <a:rPr lang="en-US" sz="2000" b="1" u="sng" dirty="0">
                <a:solidFill>
                  <a:schemeClr val="tx2"/>
                </a:solidFill>
              </a:rPr>
              <a:t>usage scenarios</a:t>
            </a:r>
            <a:r>
              <a:rPr lang="en-US" sz="2000" b="1" dirty="0">
                <a:solidFill>
                  <a:schemeClr val="tx2"/>
                </a:solidFill>
              </a:rPr>
              <a:t> </a:t>
            </a:r>
            <a:r>
              <a:rPr lang="en-US" sz="2000" dirty="0">
                <a:solidFill>
                  <a:schemeClr val="tx2"/>
                </a:solidFill>
              </a:rPr>
              <a:t>that have differentiating value.  The usage scenarios include: known good state determination, </a:t>
            </a:r>
            <a:r>
              <a:rPr lang="en-US" sz="2000" b="1" u="sng" dirty="0">
                <a:solidFill>
                  <a:schemeClr val="tx2"/>
                </a:solidFill>
              </a:rPr>
              <a:t>advanced diagnostics</a:t>
            </a:r>
            <a:r>
              <a:rPr lang="en-US" sz="2000" u="sng" dirty="0">
                <a:solidFill>
                  <a:schemeClr val="tx2"/>
                </a:solidFill>
              </a:rPr>
              <a:t>, </a:t>
            </a:r>
            <a:r>
              <a:rPr lang="en-US" sz="2000" b="1" u="sng" dirty="0">
                <a:solidFill>
                  <a:schemeClr val="tx2"/>
                </a:solidFill>
              </a:rPr>
              <a:t>predictive</a:t>
            </a:r>
            <a:r>
              <a:rPr lang="en-US" sz="2000" u="sng" dirty="0">
                <a:solidFill>
                  <a:schemeClr val="tx2"/>
                </a:solidFill>
              </a:rPr>
              <a:t> </a:t>
            </a:r>
            <a:r>
              <a:rPr lang="en-US" sz="2000" dirty="0">
                <a:solidFill>
                  <a:schemeClr val="tx2"/>
                </a:solidFill>
              </a:rPr>
              <a:t>failure </a:t>
            </a:r>
            <a:r>
              <a:rPr lang="en-US" sz="2000" b="1" u="sng" dirty="0">
                <a:solidFill>
                  <a:schemeClr val="tx2"/>
                </a:solidFill>
              </a:rPr>
              <a:t>identification</a:t>
            </a:r>
            <a:r>
              <a:rPr lang="en-US" sz="2000" dirty="0">
                <a:solidFill>
                  <a:schemeClr val="tx2"/>
                </a:solidFill>
              </a:rPr>
              <a:t>, workload </a:t>
            </a:r>
            <a:r>
              <a:rPr lang="en-US" sz="2000" b="1" u="sng" dirty="0">
                <a:solidFill>
                  <a:schemeClr val="tx2"/>
                </a:solidFill>
              </a:rPr>
              <a:t>performance</a:t>
            </a:r>
            <a:r>
              <a:rPr lang="en-US" sz="2000" u="sng" dirty="0">
                <a:solidFill>
                  <a:schemeClr val="tx2"/>
                </a:solidFill>
              </a:rPr>
              <a:t> </a:t>
            </a:r>
            <a:r>
              <a:rPr lang="en-US" sz="2000" dirty="0">
                <a:solidFill>
                  <a:schemeClr val="tx2"/>
                </a:solidFill>
              </a:rPr>
              <a:t>measurement and </a:t>
            </a:r>
            <a:r>
              <a:rPr lang="en-US" sz="2000" b="1" u="sng" dirty="0">
                <a:solidFill>
                  <a:schemeClr val="tx2"/>
                </a:solidFill>
              </a:rPr>
              <a:t>optimization</a:t>
            </a:r>
            <a:r>
              <a:rPr lang="en-US" sz="2000" dirty="0">
                <a:solidFill>
                  <a:schemeClr val="tx2"/>
                </a:solidFill>
              </a:rPr>
              <a:t>, failure mode </a:t>
            </a:r>
            <a:r>
              <a:rPr lang="en-US" sz="2000" b="1" u="sng" dirty="0">
                <a:solidFill>
                  <a:schemeClr val="tx2"/>
                </a:solidFill>
              </a:rPr>
              <a:t>cause analysis</a:t>
            </a:r>
            <a:r>
              <a:rPr lang="en-US" sz="2000" dirty="0">
                <a:solidFill>
                  <a:schemeClr val="tx2"/>
                </a:solidFill>
              </a:rPr>
              <a:t>, and </a:t>
            </a:r>
            <a:r>
              <a:rPr lang="en-US" sz="2000" b="1" u="sng" dirty="0">
                <a:solidFill>
                  <a:schemeClr val="tx2"/>
                </a:solidFill>
              </a:rPr>
              <a:t>autonomic management </a:t>
            </a:r>
            <a:r>
              <a:rPr lang="en-US" sz="2000" dirty="0">
                <a:solidFill>
                  <a:schemeClr val="tx2"/>
                </a:solidFill>
              </a:rPr>
              <a:t>to list a few.  Additionally, Intel support for a framework and capability that enables </a:t>
            </a:r>
            <a:r>
              <a:rPr lang="en-US" sz="2000" dirty="0" err="1">
                <a:solidFill>
                  <a:schemeClr val="tx2"/>
                </a:solidFill>
              </a:rPr>
              <a:t>DellEMC</a:t>
            </a:r>
            <a:r>
              <a:rPr lang="en-US" sz="2000" dirty="0">
                <a:solidFill>
                  <a:schemeClr val="tx2"/>
                </a:solidFill>
              </a:rPr>
              <a:t> embedded instrumentation and management to select and optimize telemetry acquisition and optimization for Intel provided components will </a:t>
            </a:r>
            <a:r>
              <a:rPr lang="en-US" sz="2000" b="1" u="sng" dirty="0">
                <a:solidFill>
                  <a:schemeClr val="tx2"/>
                </a:solidFill>
              </a:rPr>
              <a:t>enable a win-win situation </a:t>
            </a:r>
            <a:r>
              <a:rPr lang="en-US" sz="2000" dirty="0">
                <a:solidFill>
                  <a:schemeClr val="tx2"/>
                </a:solidFill>
              </a:rPr>
              <a:t>where </a:t>
            </a:r>
            <a:r>
              <a:rPr lang="en-US" sz="2000" dirty="0" err="1">
                <a:solidFill>
                  <a:schemeClr val="tx2"/>
                </a:solidFill>
              </a:rPr>
              <a:t>DellEMC</a:t>
            </a:r>
            <a:r>
              <a:rPr lang="en-US" sz="2000" dirty="0">
                <a:solidFill>
                  <a:schemeClr val="tx2"/>
                </a:solidFill>
              </a:rPr>
              <a:t> compute platform offerings can target and </a:t>
            </a:r>
            <a:r>
              <a:rPr lang="en-US" sz="2000" b="1" u="sng" dirty="0">
                <a:solidFill>
                  <a:schemeClr val="tx2"/>
                </a:solidFill>
              </a:rPr>
              <a:t>tune the platform</a:t>
            </a:r>
            <a:r>
              <a:rPr lang="en-US" sz="2000" dirty="0">
                <a:solidFill>
                  <a:schemeClr val="tx2"/>
                </a:solidFill>
              </a:rPr>
              <a:t> telemetry for </a:t>
            </a:r>
            <a:r>
              <a:rPr lang="en-US" sz="2000" b="1" u="sng" dirty="0">
                <a:solidFill>
                  <a:schemeClr val="tx2"/>
                </a:solidFill>
              </a:rPr>
              <a:t>specific environments and solutions</a:t>
            </a:r>
            <a:r>
              <a:rPr lang="en-US" sz="2000" dirty="0">
                <a:solidFill>
                  <a:schemeClr val="tx2"/>
                </a:solidFill>
              </a:rPr>
              <a:t>.” </a:t>
            </a:r>
          </a:p>
          <a:p>
            <a:endParaRPr lang="en-US" sz="2000" dirty="0">
              <a:solidFill>
                <a:schemeClr val="tx2"/>
              </a:solidFill>
            </a:endParaRPr>
          </a:p>
          <a:p>
            <a:r>
              <a:rPr lang="en-US" sz="2000" b="1" dirty="0">
                <a:solidFill>
                  <a:schemeClr val="tx2"/>
                </a:solidFill>
              </a:rPr>
              <a:t>Elie </a:t>
            </a:r>
            <a:r>
              <a:rPr lang="en-US" sz="2000" b="1" dirty="0" err="1">
                <a:solidFill>
                  <a:schemeClr val="tx2"/>
                </a:solidFill>
              </a:rPr>
              <a:t>Jreij</a:t>
            </a:r>
            <a:r>
              <a:rPr lang="en-US" sz="2000" b="1" dirty="0">
                <a:solidFill>
                  <a:schemeClr val="tx2"/>
                </a:solidFill>
              </a:rPr>
              <a:t>  </a:t>
            </a:r>
            <a:r>
              <a:rPr lang="en-US" sz="2000" dirty="0">
                <a:solidFill>
                  <a:schemeClr val="tx2"/>
                </a:solidFill>
              </a:rPr>
              <a:t>VP, Fellow (DELL)</a:t>
            </a:r>
          </a:p>
        </p:txBody>
      </p:sp>
    </p:spTree>
    <p:extLst>
      <p:ext uri="{BB962C8B-B14F-4D97-AF65-F5344CB8AC3E}">
        <p14:creationId xmlns:p14="http://schemas.microsoft.com/office/powerpoint/2010/main" val="96641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sz="quarter"/>
          </p:nvPr>
        </p:nvSpPr>
        <p:spPr/>
        <p:txBody>
          <a:bodyPr/>
          <a:lstStyle/>
          <a:p>
            <a:r>
              <a:rPr lang="en-US" dirty="0"/>
              <a:t>Appendix Material</a:t>
            </a:r>
          </a:p>
        </p:txBody>
      </p:sp>
      <p:sp>
        <p:nvSpPr>
          <p:cNvPr id="2" name="Slide Number Placeholder 1"/>
          <p:cNvSpPr>
            <a:spLocks noGrp="1"/>
          </p:cNvSpPr>
          <p:nvPr>
            <p:ph type="sldNum" sz="quarter" idx="4294967295"/>
          </p:nvPr>
        </p:nvSpPr>
        <p:spPr>
          <a:xfrm>
            <a:off x="10058400" y="4824413"/>
            <a:ext cx="2133600" cy="273050"/>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Intel Cle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pPr/>
              <a:t>32</a:t>
            </a:fld>
            <a:endParaRPr lang="en-US" dirty="0"/>
          </a:p>
        </p:txBody>
      </p:sp>
    </p:spTree>
    <p:extLst>
      <p:ext uri="{BB962C8B-B14F-4D97-AF65-F5344CB8AC3E}">
        <p14:creationId xmlns:p14="http://schemas.microsoft.com/office/powerpoint/2010/main" val="3046318120"/>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Telemetry: Controller Initiated Telemetry (</a:t>
            </a:r>
            <a:r>
              <a:rPr lang="en-US" dirty="0" err="1"/>
              <a:t>CiTAC</a:t>
            </a:r>
            <a:r>
              <a:rPr lang="en-US" dirty="0"/>
              <a:t>) </a:t>
            </a:r>
          </a:p>
        </p:txBody>
      </p:sp>
      <p:sp>
        <p:nvSpPr>
          <p:cNvPr id="3" name="Content Placeholder 2"/>
          <p:cNvSpPr>
            <a:spLocks noGrp="1"/>
          </p:cNvSpPr>
          <p:nvPr>
            <p:ph idx="1"/>
          </p:nvPr>
        </p:nvSpPr>
        <p:spPr/>
        <p:txBody>
          <a:bodyPr/>
          <a:lstStyle/>
          <a:p>
            <a:r>
              <a:rPr lang="en-US" sz="2000" dirty="0"/>
              <a:t>Controller initiates a Get Log Page (0x08) on internal minor or major issue is detected (such as: event dump or </a:t>
            </a:r>
          </a:p>
          <a:p>
            <a:r>
              <a:rPr lang="en-US" sz="2000" dirty="0"/>
              <a:t>Assert dump) . Most other dynamic data is not current after a dump. </a:t>
            </a:r>
          </a:p>
          <a:p>
            <a:r>
              <a:rPr lang="en-US" sz="2000" dirty="0"/>
              <a:t>Always provide all 3 data areas (up to 31.9MB). </a:t>
            </a:r>
          </a:p>
          <a:p>
            <a:r>
              <a:rPr lang="en-US" sz="2000" dirty="0"/>
              <a:t>Drive States:</a:t>
            </a:r>
          </a:p>
          <a:p>
            <a:r>
              <a:rPr lang="en-US" sz="2000" dirty="0"/>
              <a:t>Non-Asserted Drive (including case of event dump)   </a:t>
            </a:r>
          </a:p>
          <a:p>
            <a:pPr lvl="1"/>
            <a:r>
              <a:rPr lang="en-US" sz="1800" dirty="0"/>
              <a:t>Non-Asserted drive will only have data areas 1 and 2. Data area 3 is for Assert / event dumps.</a:t>
            </a:r>
          </a:p>
          <a:p>
            <a:pPr lvl="1"/>
            <a:r>
              <a:rPr lang="en-US" sz="1800" dirty="0"/>
              <a:t>Examples include but are not restricted to internal command time out, unrecovered data read, </a:t>
            </a:r>
            <a:r>
              <a:rPr lang="en-US" sz="1800" dirty="0" err="1"/>
              <a:t>mis</a:t>
            </a:r>
            <a:r>
              <a:rPr lang="en-US" sz="1800" dirty="0"/>
              <a:t>-compare or thermal threshold error</a:t>
            </a:r>
          </a:p>
          <a:p>
            <a:pPr lvl="1"/>
            <a:r>
              <a:rPr lang="en-US" sz="1800" dirty="0"/>
              <a:t>On an internal error, the drive indicates to Host it has a CIT Log available via the Asynchronous Event Request (AER) mechanism described in </a:t>
            </a:r>
            <a:r>
              <a:rPr lang="en-US" sz="1800" dirty="0" err="1"/>
              <a:t>NVMe</a:t>
            </a:r>
            <a:r>
              <a:rPr lang="en-US" sz="1800" dirty="0"/>
              <a:t> 1.3.  </a:t>
            </a:r>
          </a:p>
          <a:p>
            <a:r>
              <a:rPr lang="en-US" sz="2000" dirty="0"/>
              <a:t>Asserted Drive </a:t>
            </a:r>
          </a:p>
          <a:p>
            <a:pPr lvl="1"/>
            <a:r>
              <a:rPr lang="en-US" sz="1800" dirty="0"/>
              <a:t>When drive Asserts, if still possible to talk to Host, the drive requests the Host to pull telemetry using either Get Controller Initiated Telemetry Log Page (0x08) or Get Host Initiated Telemetry Log Page (0x07).  </a:t>
            </a:r>
          </a:p>
          <a:p>
            <a:endParaRPr lang="en-US" sz="2000" dirty="0"/>
          </a:p>
        </p:txBody>
      </p:sp>
    </p:spTree>
    <p:extLst>
      <p:ext uri="{BB962C8B-B14F-4D97-AF65-F5344CB8AC3E}">
        <p14:creationId xmlns:p14="http://schemas.microsoft.com/office/powerpoint/2010/main" val="703309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Telemetry: Host Initiated Telemetry (</a:t>
            </a:r>
            <a:r>
              <a:rPr lang="en-US" dirty="0" err="1"/>
              <a:t>HiTAC</a:t>
            </a:r>
            <a:r>
              <a:rPr lang="en-US" dirty="0"/>
              <a:t>) </a:t>
            </a:r>
          </a:p>
        </p:txBody>
      </p:sp>
      <p:sp>
        <p:nvSpPr>
          <p:cNvPr id="3" name="Content Placeholder 2"/>
          <p:cNvSpPr>
            <a:spLocks noGrp="1"/>
          </p:cNvSpPr>
          <p:nvPr>
            <p:ph idx="1"/>
          </p:nvPr>
        </p:nvSpPr>
        <p:spPr/>
        <p:txBody>
          <a:bodyPr/>
          <a:lstStyle/>
          <a:p>
            <a:r>
              <a:rPr lang="en-US" sz="2400" dirty="0"/>
              <a:t>Host initiates a Telemetry data log file containing Data Areas (DA) 1-3 supported</a:t>
            </a:r>
          </a:p>
          <a:p>
            <a:r>
              <a:rPr lang="en-US" sz="2400" dirty="0"/>
              <a:t>Controller initiated is driven by either an event or Assert; which will be in the HIT if pulled.</a:t>
            </a:r>
          </a:p>
          <a:p>
            <a:r>
              <a:rPr lang="en-US" sz="2400" dirty="0"/>
              <a:t>Non-Asserted Drive</a:t>
            </a:r>
          </a:p>
          <a:p>
            <a:pPr lvl="1"/>
            <a:r>
              <a:rPr lang="en-US" sz="2000" dirty="0"/>
              <a:t>DA1 – Not to exceed 100KB for periodic data pulls</a:t>
            </a:r>
          </a:p>
          <a:p>
            <a:pPr lvl="2"/>
            <a:r>
              <a:rPr lang="en-US" sz="1800" dirty="0"/>
              <a:t>Intended for functional drive data performance / long term health monitoring</a:t>
            </a:r>
          </a:p>
          <a:p>
            <a:pPr lvl="2"/>
            <a:r>
              <a:rPr lang="en-US" sz="1800" dirty="0"/>
              <a:t>Customer sends DA1 snapshot log to drive vendor for assessment</a:t>
            </a:r>
          </a:p>
          <a:p>
            <a:pPr lvl="1"/>
            <a:r>
              <a:rPr lang="en-US" sz="2000" dirty="0"/>
              <a:t>DA1, DA2 &amp; DA3: Full Log pull  (Max Size = 31.9MB)</a:t>
            </a:r>
          </a:p>
          <a:p>
            <a:pPr lvl="2"/>
            <a:r>
              <a:rPr lang="en-US" sz="1800" dirty="0"/>
              <a:t>Used when Host detects an error the drive has not, such as </a:t>
            </a:r>
            <a:r>
              <a:rPr lang="en-US" sz="1800" dirty="0" err="1"/>
              <a:t>QoS</a:t>
            </a:r>
            <a:r>
              <a:rPr lang="en-US" sz="1800" dirty="0"/>
              <a:t> issue /Command Timeout </a:t>
            </a:r>
          </a:p>
          <a:p>
            <a:r>
              <a:rPr lang="en-US" sz="2400" dirty="0"/>
              <a:t>Asserted Drive</a:t>
            </a:r>
          </a:p>
          <a:p>
            <a:pPr lvl="1"/>
            <a:r>
              <a:rPr lang="en-US" sz="2000" dirty="0"/>
              <a:t>DA1, DA2 &amp; DA3  –  All data necessary to facilitate remote root cause debug resolution by Intel</a:t>
            </a:r>
          </a:p>
          <a:p>
            <a:pPr lvl="1"/>
            <a:endParaRPr lang="en-US" sz="2000" dirty="0"/>
          </a:p>
          <a:p>
            <a:endParaRPr lang="en-US" sz="2400" dirty="0"/>
          </a:p>
        </p:txBody>
      </p:sp>
    </p:spTree>
    <p:extLst>
      <p:ext uri="{BB962C8B-B14F-4D97-AF65-F5344CB8AC3E}">
        <p14:creationId xmlns:p14="http://schemas.microsoft.com/office/powerpoint/2010/main" val="226827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Telemetry: Production and Processing Challenges</a:t>
            </a:r>
          </a:p>
        </p:txBody>
      </p:sp>
      <p:sp>
        <p:nvSpPr>
          <p:cNvPr id="3" name="Content Placeholder 2"/>
          <p:cNvSpPr>
            <a:spLocks noGrp="1"/>
          </p:cNvSpPr>
          <p:nvPr>
            <p:ph idx="1"/>
          </p:nvPr>
        </p:nvSpPr>
        <p:spPr>
          <a:xfrm>
            <a:off x="609600" y="1022350"/>
            <a:ext cx="7785100" cy="5002367"/>
          </a:xfrm>
        </p:spPr>
        <p:txBody>
          <a:bodyPr/>
          <a:lstStyle/>
          <a:p>
            <a:pPr lvl="0"/>
            <a:r>
              <a:rPr lang="en-US" sz="2400" dirty="0"/>
              <a:t>There Are Currently 288 Telemetry Objects Tracked</a:t>
            </a:r>
          </a:p>
          <a:p>
            <a:pPr lvl="0"/>
            <a:r>
              <a:rPr lang="en-US" sz="2400" dirty="0"/>
              <a:t>Evaluation for a single telemetry object creation from C to python C-type:</a:t>
            </a:r>
          </a:p>
          <a:p>
            <a:pPr lvl="1"/>
            <a:r>
              <a:rPr lang="en-US" sz="2000" dirty="0"/>
              <a:t>Avg case estimate for lines of python code using empirical constants (d = 4, z = 26)</a:t>
            </a:r>
          </a:p>
          <a:p>
            <a:pPr lvl="1"/>
            <a:r>
              <a:rPr lang="en-US" sz="2000" dirty="0"/>
              <a:t> (best = 296,064 avg. = 8,985,600, worst = 3,421,837,440)</a:t>
            </a:r>
          </a:p>
          <a:p>
            <a:pPr lvl="2"/>
            <a:r>
              <a:rPr lang="en-US" sz="1800" dirty="0"/>
              <a:t>=&gt; 104 python code for one object parser on average</a:t>
            </a:r>
          </a:p>
          <a:p>
            <a:pPr lvl="2"/>
            <a:r>
              <a:rPr lang="en-US" sz="1800" dirty="0"/>
              <a:t>=&gt; 104 x 188 (objects) = 29,952 lines of python for C-Type object definition</a:t>
            </a:r>
          </a:p>
          <a:p>
            <a:pPr lvl="2"/>
            <a:r>
              <a:rPr lang="en-US" sz="1800" dirty="0"/>
              <a:t>For each API, the C-Type, tracking information, and printer function:</a:t>
            </a:r>
          </a:p>
          <a:p>
            <a:pPr lvl="2"/>
            <a:r>
              <a:rPr lang="en-US" sz="1800" dirty="0"/>
              <a:t>29,952 x 3 = 89,856 lines </a:t>
            </a:r>
          </a:p>
          <a:p>
            <a:pPr lvl="2"/>
            <a:r>
              <a:rPr lang="en-US" sz="1800" dirty="0"/>
              <a:t>Multiple majors and minors for each object </a:t>
            </a:r>
            <a:r>
              <a:rPr lang="en-US" sz="1800" dirty="0" err="1"/>
              <a:t>ctype</a:t>
            </a:r>
            <a:r>
              <a:rPr lang="en-US" sz="1800" dirty="0"/>
              <a:t>, some with double digit majors and minor versions =  &gt; 8,985,600 lines of code for what we have to parse today!</a:t>
            </a:r>
          </a:p>
        </p:txBody>
      </p:sp>
      <p:graphicFrame>
        <p:nvGraphicFramePr>
          <p:cNvPr id="8" name="Table 7"/>
          <p:cNvGraphicFramePr>
            <a:graphicFrameLocks noGrp="1"/>
          </p:cNvGraphicFramePr>
          <p:nvPr/>
        </p:nvGraphicFramePr>
        <p:xfrm>
          <a:off x="8490407" y="992627"/>
          <a:ext cx="3244392" cy="2651760"/>
        </p:xfrm>
        <a:graphic>
          <a:graphicData uri="http://schemas.openxmlformats.org/drawingml/2006/table">
            <a:tbl>
              <a:tblPr/>
              <a:tblGrid>
                <a:gridCol w="1081464">
                  <a:extLst>
                    <a:ext uri="{9D8B030D-6E8A-4147-A177-3AD203B41FA5}">
                      <a16:colId xmlns:a16="http://schemas.microsoft.com/office/drawing/2014/main" val="20000"/>
                    </a:ext>
                  </a:extLst>
                </a:gridCol>
                <a:gridCol w="1081464">
                  <a:extLst>
                    <a:ext uri="{9D8B030D-6E8A-4147-A177-3AD203B41FA5}">
                      <a16:colId xmlns:a16="http://schemas.microsoft.com/office/drawing/2014/main" val="20001"/>
                    </a:ext>
                  </a:extLst>
                </a:gridCol>
                <a:gridCol w="1081464">
                  <a:extLst>
                    <a:ext uri="{9D8B030D-6E8A-4147-A177-3AD203B41FA5}">
                      <a16:colId xmlns:a16="http://schemas.microsoft.com/office/drawing/2014/main" val="20002"/>
                    </a:ext>
                  </a:extLst>
                </a:gridCol>
              </a:tblGrid>
              <a:tr h="416560">
                <a:tc>
                  <a:txBody>
                    <a:bodyPr/>
                    <a:lstStyle/>
                    <a:p>
                      <a:pPr algn="ctr"/>
                      <a:r>
                        <a:rPr lang="en-US" sz="1100" b="1" dirty="0">
                          <a:effectLst/>
                        </a:rPr>
                        <a:t>Year</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DBD7CF"/>
                    </a:solidFill>
                  </a:tcPr>
                </a:tc>
                <a:tc>
                  <a:txBody>
                    <a:bodyPr/>
                    <a:lstStyle/>
                    <a:p>
                      <a:pPr algn="ctr"/>
                      <a:r>
                        <a:rPr lang="en-US" sz="1100" b="1">
                          <a:effectLst/>
                        </a:rPr>
                        <a:t>Operating system</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DBD7CF"/>
                    </a:solidFill>
                  </a:tcPr>
                </a:tc>
                <a:tc>
                  <a:txBody>
                    <a:bodyPr/>
                    <a:lstStyle/>
                    <a:p>
                      <a:pPr algn="ctr"/>
                      <a:r>
                        <a:rPr lang="en-US" sz="1100" b="1" dirty="0">
                          <a:effectLst/>
                        </a:rPr>
                        <a:t>SLOC (million)</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DBD7CF"/>
                    </a:solidFill>
                  </a:tcPr>
                </a:tc>
                <a:extLst>
                  <a:ext uri="{0D108BD9-81ED-4DB2-BD59-A6C34878D82A}">
                    <a16:rowId xmlns:a16="http://schemas.microsoft.com/office/drawing/2014/main" val="10000"/>
                  </a:ext>
                </a:extLst>
              </a:tr>
              <a:tr h="416560">
                <a:tc>
                  <a:txBody>
                    <a:bodyPr/>
                    <a:lstStyle/>
                    <a:p>
                      <a:r>
                        <a:rPr lang="en-US" sz="1100">
                          <a:effectLst/>
                        </a:rPr>
                        <a:t>1993</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tc>
                  <a:txBody>
                    <a:bodyPr/>
                    <a:lstStyle/>
                    <a:p>
                      <a:r>
                        <a:rPr lang="en-US" sz="1100">
                          <a:effectLst/>
                        </a:rPr>
                        <a:t>Windows NT 3.1</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tc>
                  <a:txBody>
                    <a:bodyPr/>
                    <a:lstStyle/>
                    <a:p>
                      <a:r>
                        <a:rPr lang="en-US" sz="1100">
                          <a:effectLst/>
                        </a:rPr>
                        <a:t>4–5</a:t>
                      </a:r>
                      <a:r>
                        <a:rPr lang="en-US" sz="1100" b="0" i="0" u="none" strike="noStrike" baseline="30000">
                          <a:solidFill>
                            <a:srgbClr val="0A0073"/>
                          </a:solidFill>
                          <a:effectLst/>
                          <a:hlinkClick r:id="rId3"/>
                        </a:rPr>
                        <a:t>[2]</a:t>
                      </a:r>
                      <a:endParaRPr lang="en-US" sz="1100">
                        <a:effectLst/>
                      </a:endParaRP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extLst>
                  <a:ext uri="{0D108BD9-81ED-4DB2-BD59-A6C34878D82A}">
                    <a16:rowId xmlns:a16="http://schemas.microsoft.com/office/drawing/2014/main" val="10001"/>
                  </a:ext>
                </a:extLst>
              </a:tr>
              <a:tr h="416560">
                <a:tc>
                  <a:txBody>
                    <a:bodyPr/>
                    <a:lstStyle/>
                    <a:p>
                      <a:r>
                        <a:rPr lang="en-US" sz="1100" b="0" u="sng">
                          <a:effectLst/>
                        </a:rPr>
                        <a:t>1994</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chemeClr val="accent2"/>
                    </a:solidFill>
                  </a:tcPr>
                </a:tc>
                <a:tc>
                  <a:txBody>
                    <a:bodyPr/>
                    <a:lstStyle/>
                    <a:p>
                      <a:r>
                        <a:rPr lang="en-US" sz="1100" b="0" u="sng">
                          <a:effectLst/>
                        </a:rPr>
                        <a:t>Windows NT 3.5</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chemeClr val="accent2"/>
                    </a:solidFill>
                  </a:tcPr>
                </a:tc>
                <a:tc>
                  <a:txBody>
                    <a:bodyPr/>
                    <a:lstStyle/>
                    <a:p>
                      <a:r>
                        <a:rPr lang="en-US" sz="1100" b="0" u="sng" dirty="0">
                          <a:effectLst/>
                        </a:rPr>
                        <a:t>7–8</a:t>
                      </a:r>
                      <a:r>
                        <a:rPr lang="en-US" sz="1100" b="0" i="0" u="sng" strike="noStrike" baseline="30000" dirty="0">
                          <a:solidFill>
                            <a:srgbClr val="0A0073"/>
                          </a:solidFill>
                          <a:effectLst/>
                          <a:hlinkClick r:id="rId3"/>
                        </a:rPr>
                        <a:t>[2]</a:t>
                      </a:r>
                      <a:endParaRPr lang="en-US" sz="1100" b="0" u="sng" dirty="0">
                        <a:effectLst/>
                      </a:endParaRP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chemeClr val="accent2"/>
                    </a:solidFill>
                  </a:tcPr>
                </a:tc>
                <a:extLst>
                  <a:ext uri="{0D108BD9-81ED-4DB2-BD59-A6C34878D82A}">
                    <a16:rowId xmlns:a16="http://schemas.microsoft.com/office/drawing/2014/main" val="10002"/>
                  </a:ext>
                </a:extLst>
              </a:tr>
              <a:tr h="416560">
                <a:tc>
                  <a:txBody>
                    <a:bodyPr/>
                    <a:lstStyle/>
                    <a:p>
                      <a:r>
                        <a:rPr lang="en-US" sz="1100" dirty="0">
                          <a:effectLst/>
                        </a:rPr>
                        <a:t>1996</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tc>
                  <a:txBody>
                    <a:bodyPr/>
                    <a:lstStyle/>
                    <a:p>
                      <a:r>
                        <a:rPr lang="en-US" sz="1100" dirty="0">
                          <a:effectLst/>
                        </a:rPr>
                        <a:t>Windows NT 4.0</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tc>
                  <a:txBody>
                    <a:bodyPr/>
                    <a:lstStyle/>
                    <a:p>
                      <a:r>
                        <a:rPr lang="en-US" sz="1100" dirty="0">
                          <a:effectLst/>
                        </a:rPr>
                        <a:t>11–12</a:t>
                      </a:r>
                      <a:r>
                        <a:rPr lang="en-US" sz="1100" b="0" i="0" u="none" strike="noStrike" baseline="30000" dirty="0">
                          <a:solidFill>
                            <a:srgbClr val="0A0073"/>
                          </a:solidFill>
                          <a:effectLst/>
                          <a:hlinkClick r:id="rId3"/>
                        </a:rPr>
                        <a:t>[2]</a:t>
                      </a:r>
                      <a:endParaRPr lang="en-US" sz="1100" dirty="0">
                        <a:effectLst/>
                      </a:endParaRP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extLst>
                  <a:ext uri="{0D108BD9-81ED-4DB2-BD59-A6C34878D82A}">
                    <a16:rowId xmlns:a16="http://schemas.microsoft.com/office/drawing/2014/main" val="10003"/>
                  </a:ext>
                </a:extLst>
              </a:tr>
              <a:tr h="254000">
                <a:tc>
                  <a:txBody>
                    <a:bodyPr/>
                    <a:lstStyle/>
                    <a:p>
                      <a:r>
                        <a:rPr lang="en-US" sz="1100" dirty="0">
                          <a:effectLst/>
                        </a:rPr>
                        <a:t>2000</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tc>
                  <a:txBody>
                    <a:bodyPr/>
                    <a:lstStyle/>
                    <a:p>
                      <a:r>
                        <a:rPr lang="en-US" sz="1100">
                          <a:effectLst/>
                        </a:rPr>
                        <a:t>Windows 2000</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tc>
                  <a:txBody>
                    <a:bodyPr/>
                    <a:lstStyle/>
                    <a:p>
                      <a:r>
                        <a:rPr lang="en-US" sz="1100">
                          <a:effectLst/>
                        </a:rPr>
                        <a:t>more than 29</a:t>
                      </a:r>
                      <a:r>
                        <a:rPr lang="en-US" sz="1100" b="0" i="0" u="none" strike="noStrike" baseline="30000">
                          <a:solidFill>
                            <a:srgbClr val="0A0073"/>
                          </a:solidFill>
                          <a:effectLst/>
                          <a:hlinkClick r:id="rId3"/>
                        </a:rPr>
                        <a:t>[2]</a:t>
                      </a:r>
                      <a:endParaRPr lang="en-US" sz="1100">
                        <a:effectLst/>
                      </a:endParaRP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extLst>
                  <a:ext uri="{0D108BD9-81ED-4DB2-BD59-A6C34878D82A}">
                    <a16:rowId xmlns:a16="http://schemas.microsoft.com/office/drawing/2014/main" val="10004"/>
                  </a:ext>
                </a:extLst>
              </a:tr>
              <a:tr h="254000">
                <a:tc>
                  <a:txBody>
                    <a:bodyPr/>
                    <a:lstStyle/>
                    <a:p>
                      <a:r>
                        <a:rPr lang="en-US" sz="1100">
                          <a:effectLst/>
                        </a:rPr>
                        <a:t>2001</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tc>
                  <a:txBody>
                    <a:bodyPr/>
                    <a:lstStyle/>
                    <a:p>
                      <a:r>
                        <a:rPr lang="en-US" sz="1100">
                          <a:effectLst/>
                        </a:rPr>
                        <a:t>Windows XP</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tc>
                  <a:txBody>
                    <a:bodyPr/>
                    <a:lstStyle/>
                    <a:p>
                      <a:r>
                        <a:rPr lang="en-US" sz="1100">
                          <a:effectLst/>
                        </a:rPr>
                        <a:t>45</a:t>
                      </a:r>
                      <a:r>
                        <a:rPr lang="en-US" sz="1100" b="0" i="0" u="none" strike="noStrike" baseline="30000">
                          <a:solidFill>
                            <a:srgbClr val="0A0073"/>
                          </a:solidFill>
                          <a:effectLst/>
                          <a:hlinkClick r:id="rId4"/>
                        </a:rPr>
                        <a:t>[3]</a:t>
                      </a:r>
                      <a:r>
                        <a:rPr lang="en-US" sz="1100" b="0" i="0" u="none" strike="noStrike" baseline="30000">
                          <a:solidFill>
                            <a:srgbClr val="0A0073"/>
                          </a:solidFill>
                          <a:effectLst/>
                          <a:hlinkClick r:id="rId5"/>
                        </a:rPr>
                        <a:t>[4]</a:t>
                      </a:r>
                      <a:endParaRPr lang="en-US" sz="1100">
                        <a:effectLst/>
                      </a:endParaRP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extLst>
                  <a:ext uri="{0D108BD9-81ED-4DB2-BD59-A6C34878D82A}">
                    <a16:rowId xmlns:a16="http://schemas.microsoft.com/office/drawing/2014/main" val="10005"/>
                  </a:ext>
                </a:extLst>
              </a:tr>
              <a:tr h="416560">
                <a:tc>
                  <a:txBody>
                    <a:bodyPr/>
                    <a:lstStyle/>
                    <a:p>
                      <a:r>
                        <a:rPr lang="en-US" sz="1100" dirty="0">
                          <a:effectLst/>
                        </a:rPr>
                        <a:t>2003</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tc>
                  <a:txBody>
                    <a:bodyPr/>
                    <a:lstStyle/>
                    <a:p>
                      <a:r>
                        <a:rPr lang="en-US" sz="1100" dirty="0">
                          <a:effectLst/>
                        </a:rPr>
                        <a:t>Windows Server 2003</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tc>
                  <a:txBody>
                    <a:bodyPr/>
                    <a:lstStyle/>
                    <a:p>
                      <a:r>
                        <a:rPr lang="en-US" sz="1100" dirty="0">
                          <a:effectLst/>
                        </a:rPr>
                        <a:t>50</a:t>
                      </a:r>
                      <a:r>
                        <a:rPr lang="en-US" sz="1100" b="0" i="0" u="none" strike="noStrike" baseline="30000" dirty="0">
                          <a:solidFill>
                            <a:srgbClr val="0A0073"/>
                          </a:solidFill>
                          <a:effectLst/>
                          <a:hlinkClick r:id="rId3"/>
                        </a:rPr>
                        <a:t>[2]</a:t>
                      </a:r>
                      <a:endParaRPr lang="en-US" sz="1100" dirty="0">
                        <a:effectLst/>
                      </a:endParaRP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extLst>
                  <a:ext uri="{0D108BD9-81ED-4DB2-BD59-A6C34878D82A}">
                    <a16:rowId xmlns:a16="http://schemas.microsoft.com/office/drawing/2014/main" val="10006"/>
                  </a:ext>
                </a:extLst>
              </a:tr>
            </a:tbl>
          </a:graphicData>
        </a:graphic>
      </p:graphicFrame>
      <p:sp>
        <p:nvSpPr>
          <p:cNvPr id="4" name="TextBox 3"/>
          <p:cNvSpPr txBox="1"/>
          <p:nvPr/>
        </p:nvSpPr>
        <p:spPr>
          <a:xfrm>
            <a:off x="8394700" y="3977612"/>
            <a:ext cx="3657276" cy="1887761"/>
          </a:xfrm>
          <a:prstGeom prst="rect">
            <a:avLst/>
          </a:prstGeom>
          <a:noFill/>
        </p:spPr>
        <p:txBody>
          <a:bodyPr vert="horz" wrap="square" lIns="0" tIns="0" rIns="0" bIns="0" rtlCol="0">
            <a:spAutoFit/>
          </a:bodyPr>
          <a:lstStyle/>
          <a:p>
            <a:pPr lvl="0"/>
            <a:r>
              <a:rPr lang="en-US" dirty="0"/>
              <a:t>Note: The former process to add a data structure would take:</a:t>
            </a:r>
          </a:p>
          <a:p>
            <a:pPr marL="380990" indent="-380990">
              <a:buFont typeface="Arial" panose="020B0604020202020204" pitchFamily="34" charset="0"/>
              <a:buChar char="•"/>
            </a:pPr>
            <a:r>
              <a:rPr lang="en-US" b="1" dirty="0"/>
              <a:t>Incremental </a:t>
            </a:r>
            <a:r>
              <a:rPr lang="en-US" dirty="0"/>
              <a:t>3 days = </a:t>
            </a:r>
            <a:r>
              <a:rPr lang="en-US" b="1" dirty="0"/>
              <a:t>least 3 years of work for all objects</a:t>
            </a:r>
          </a:p>
          <a:p>
            <a:pPr marL="380990" indent="-380990">
              <a:buFont typeface="Arial" panose="020B0604020202020204" pitchFamily="34" charset="0"/>
              <a:buChar char="•"/>
            </a:pPr>
            <a:r>
              <a:rPr lang="en-US" b="1" dirty="0"/>
              <a:t>New</a:t>
            </a:r>
            <a:r>
              <a:rPr lang="en-US" dirty="0"/>
              <a:t> 2 weeks  = </a:t>
            </a:r>
            <a:r>
              <a:rPr lang="en-US" b="1" dirty="0"/>
              <a:t>&gt;11 years of work for all objects</a:t>
            </a:r>
          </a:p>
          <a:p>
            <a:endParaRPr lang="en-US" sz="1467" dirty="0" err="1">
              <a:solidFill>
                <a:srgbClr val="003C71"/>
              </a:solidFill>
            </a:endParaRPr>
          </a:p>
        </p:txBody>
      </p:sp>
    </p:spTree>
    <p:extLst>
      <p:ext uri="{BB962C8B-B14F-4D97-AF65-F5344CB8AC3E}">
        <p14:creationId xmlns:p14="http://schemas.microsoft.com/office/powerpoint/2010/main" val="2410498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Telemetry: Security Data Classification</a:t>
            </a:r>
          </a:p>
        </p:txBody>
      </p:sp>
      <p:sp>
        <p:nvSpPr>
          <p:cNvPr id="3" name="Content Placeholder 2"/>
          <p:cNvSpPr>
            <a:spLocks noGrp="1"/>
          </p:cNvSpPr>
          <p:nvPr>
            <p:ph idx="1"/>
          </p:nvPr>
        </p:nvSpPr>
        <p:spPr>
          <a:xfrm>
            <a:off x="292100" y="992627"/>
            <a:ext cx="7448550" cy="5032090"/>
          </a:xfrm>
        </p:spPr>
        <p:txBody>
          <a:bodyPr/>
          <a:lstStyle/>
          <a:p>
            <a:r>
              <a:rPr lang="en-US" sz="1600" dirty="0"/>
              <a:t>Guidelines - </a:t>
            </a:r>
            <a:r>
              <a:rPr lang="en-US" sz="1600" dirty="0">
                <a:hlinkClick r:id="rId3">
                  <a:extLst>
                    <a:ext uri="{A12FA001-AC4F-418D-AE19-62706E023703}">
                      <ahyp:hlinkClr xmlns:ahyp="http://schemas.microsoft.com/office/drawing/2018/hyperlinkcolor" val="tx"/>
                    </a:ext>
                  </a:extLst>
                </a:hlinkClick>
              </a:rPr>
              <a:t>https://employeecontent.intel.com/content/corp/infosec/policies.html</a:t>
            </a:r>
            <a:endParaRPr lang="en-US" sz="1600" dirty="0"/>
          </a:p>
          <a:p>
            <a:r>
              <a:rPr lang="en-US" sz="1600" dirty="0"/>
              <a:t>Documentation - </a:t>
            </a:r>
            <a:r>
              <a:rPr lang="en-US" sz="1600" dirty="0" err="1"/>
              <a:t>ssddev</a:t>
            </a:r>
            <a:r>
              <a:rPr lang="en-US" sz="1600" dirty="0"/>
              <a:t>\</a:t>
            </a:r>
            <a:r>
              <a:rPr lang="en-US" sz="1600" dirty="0" err="1"/>
              <a:t>nand</a:t>
            </a:r>
            <a:r>
              <a:rPr lang="en-US" sz="1600" dirty="0"/>
              <a:t>\gen3\tools\telemetry\documentation</a:t>
            </a:r>
          </a:p>
          <a:p>
            <a:r>
              <a:rPr lang="en-US" sz="1600" dirty="0"/>
              <a:t>Security Risk Types</a:t>
            </a:r>
          </a:p>
          <a:p>
            <a:pPr lvl="1"/>
            <a:r>
              <a:rPr lang="en-US" sz="1400" dirty="0"/>
              <a:t>Data exposed to customers or the world.</a:t>
            </a:r>
          </a:p>
          <a:p>
            <a:pPr lvl="1"/>
            <a:r>
              <a:rPr lang="en-US" sz="1400" dirty="0"/>
              <a:t>Sensitive data relates to Intel secret or IP not protected by patent</a:t>
            </a:r>
          </a:p>
          <a:p>
            <a:r>
              <a:rPr lang="en-US" sz="1600" dirty="0"/>
              <a:t>Data object explanation</a:t>
            </a:r>
          </a:p>
          <a:p>
            <a:pPr lvl="1"/>
            <a:r>
              <a:rPr lang="en-US" sz="1400" dirty="0"/>
              <a:t>Each data structure should have a brief for the entire item and each element will need to be explained. </a:t>
            </a:r>
          </a:p>
          <a:p>
            <a:pPr lvl="1"/>
            <a:r>
              <a:rPr lang="en-US" sz="1400" dirty="0"/>
              <a:t>We need to list the units for each of the items with the base number I.E. base 2, base 10 mathematics, seconds.</a:t>
            </a:r>
          </a:p>
          <a:p>
            <a:pPr lvl="1"/>
            <a:r>
              <a:rPr lang="en-US" sz="1400" dirty="0"/>
              <a:t>Persistence type as defined by </a:t>
            </a:r>
            <a:r>
              <a:rPr lang="en-US" sz="1400" dirty="0" err="1"/>
              <a:t>ePersistence</a:t>
            </a:r>
            <a:r>
              <a:rPr lang="en-US" sz="1400" dirty="0"/>
              <a:t> in </a:t>
            </a:r>
            <a:r>
              <a:rPr lang="en-US" sz="1400" dirty="0" err="1"/>
              <a:t>datacontrol.h</a:t>
            </a:r>
            <a:r>
              <a:rPr lang="en-US" sz="1400" dirty="0"/>
              <a:t> I.E. constant, critical, </a:t>
            </a:r>
            <a:r>
              <a:rPr lang="en-US" sz="1400" dirty="0" err="1"/>
              <a:t>lossly</a:t>
            </a:r>
            <a:r>
              <a:rPr lang="en-US" sz="1400" dirty="0"/>
              <a:t>, reconstructed, etc.</a:t>
            </a:r>
          </a:p>
          <a:p>
            <a:r>
              <a:rPr lang="en-US" sz="1600" dirty="0"/>
              <a:t>NSG specific security context information</a:t>
            </a:r>
          </a:p>
          <a:p>
            <a:pPr lvl="1"/>
            <a:r>
              <a:rPr lang="en-US" sz="1400" dirty="0"/>
              <a:t>Security context information for the RNG/DRBG data.  This includes ANY of the entropy data, DRBG internal data structures, etc.</a:t>
            </a:r>
          </a:p>
          <a:p>
            <a:pPr lvl="1"/>
            <a:r>
              <a:rPr lang="en-US" sz="1400" dirty="0"/>
              <a:t>Any of the firmware implemented algorithms such as CTR-DRBG</a:t>
            </a:r>
          </a:p>
          <a:p>
            <a:pPr lvl="1"/>
            <a:r>
              <a:rPr lang="en-US" sz="1400" dirty="0"/>
              <a:t>Any structure containing a user data payload with relation to admin commands, specifically security send a receive</a:t>
            </a:r>
          </a:p>
          <a:p>
            <a:pPr lvl="2"/>
            <a:r>
              <a:rPr lang="en-US" sz="1200" dirty="0"/>
              <a:t>I.E. DMT has an </a:t>
            </a:r>
            <a:r>
              <a:rPr lang="en-US" sz="1200" dirty="0" err="1"/>
              <a:t>scx</a:t>
            </a:r>
            <a:r>
              <a:rPr lang="en-US" sz="1200" dirty="0"/>
              <a:t> for SR so there the keys to the castle are there.</a:t>
            </a:r>
          </a:p>
          <a:p>
            <a:pPr lvl="1"/>
            <a:endParaRPr lang="en-US" sz="1400" dirty="0"/>
          </a:p>
          <a:p>
            <a:pPr lvl="1"/>
            <a:endParaRPr lang="en-US" sz="1400" dirty="0"/>
          </a:p>
        </p:txBody>
      </p:sp>
      <p:pic>
        <p:nvPicPr>
          <p:cNvPr id="4" name="Picture 3"/>
          <p:cNvPicPr>
            <a:picLocks noChangeAspect="1"/>
          </p:cNvPicPr>
          <p:nvPr/>
        </p:nvPicPr>
        <p:blipFill>
          <a:blip r:embed="rId4"/>
          <a:stretch>
            <a:fillRect/>
          </a:stretch>
        </p:blipFill>
        <p:spPr>
          <a:xfrm>
            <a:off x="7804004" y="4540028"/>
            <a:ext cx="4095896" cy="1141355"/>
          </a:xfrm>
          <a:prstGeom prst="rect">
            <a:avLst/>
          </a:prstGeom>
        </p:spPr>
      </p:pic>
      <p:sp>
        <p:nvSpPr>
          <p:cNvPr id="5" name="TextBox 4"/>
          <p:cNvSpPr txBox="1"/>
          <p:nvPr/>
        </p:nvSpPr>
        <p:spPr>
          <a:xfrm>
            <a:off x="6340635" y="5686163"/>
            <a:ext cx="5944448" cy="338554"/>
          </a:xfrm>
          <a:prstGeom prst="rect">
            <a:avLst/>
          </a:prstGeom>
          <a:noFill/>
        </p:spPr>
        <p:txBody>
          <a:bodyPr wrap="none" rtlCol="0">
            <a:spAutoFit/>
          </a:bodyPr>
          <a:lstStyle/>
          <a:p>
            <a:r>
              <a:rPr lang="en-US" sz="1600" dirty="0">
                <a:hlinkClick r:id="rId5">
                  <a:extLst>
                    <a:ext uri="{A12FA001-AC4F-418D-AE19-62706E023703}">
                      <ahyp:hlinkClr xmlns:ahyp="http://schemas.microsoft.com/office/drawing/2018/hyperlinkcolor" val="tx"/>
                    </a:ext>
                  </a:extLst>
                </a:hlinkClick>
              </a:rPr>
              <a:t>https://employeecontent.intel.com/content/corp/infosec/home.html</a:t>
            </a:r>
            <a:endParaRPr lang="en-US" sz="1600" dirty="0"/>
          </a:p>
        </p:txBody>
      </p:sp>
      <p:sp>
        <p:nvSpPr>
          <p:cNvPr id="7" name="Rectangle 6">
            <a:extLst>
              <a:ext uri="{FF2B5EF4-FFF2-40B4-BE49-F238E27FC236}">
                <a16:creationId xmlns:a16="http://schemas.microsoft.com/office/drawing/2014/main" id="{6542B118-0CC6-4776-9A6F-3ADDFD9C3569}"/>
              </a:ext>
            </a:extLst>
          </p:cNvPr>
          <p:cNvSpPr/>
          <p:nvPr/>
        </p:nvSpPr>
        <p:spPr>
          <a:xfrm>
            <a:off x="7911210" y="992627"/>
            <a:ext cx="3754671" cy="3416320"/>
          </a:xfrm>
          <a:prstGeom prst="rect">
            <a:avLst/>
          </a:prstGeom>
        </p:spPr>
        <p:txBody>
          <a:bodyPr wrap="square">
            <a:spAutoFit/>
          </a:bodyPr>
          <a:lstStyle/>
          <a:p>
            <a:pPr>
              <a:spcAft>
                <a:spcPts val="600"/>
              </a:spcAft>
            </a:pPr>
            <a:r>
              <a:rPr lang="en-US" sz="1600" dirty="0">
                <a:cs typeface="Arial" panose="020B0604020202020204" pitchFamily="34" charset="0"/>
              </a:rPr>
              <a:t>All key material data structures related to:</a:t>
            </a:r>
          </a:p>
          <a:p>
            <a:pPr marL="300551" lvl="1" indent="-300551">
              <a:spcAft>
                <a:spcPts val="600"/>
              </a:spcAft>
              <a:buFont typeface="Wingdings" charset="2"/>
              <a:buChar char="§"/>
            </a:pPr>
            <a:r>
              <a:rPr lang="en-US" sz="1600" dirty="0">
                <a:cs typeface="Arial" panose="020B0604020202020204" pitchFamily="34" charset="0"/>
              </a:rPr>
              <a:t>Fuse data containing things like the root key</a:t>
            </a:r>
          </a:p>
          <a:p>
            <a:pPr marL="300551" lvl="1" indent="-300551">
              <a:spcAft>
                <a:spcPts val="600"/>
              </a:spcAft>
              <a:buFont typeface="Wingdings" charset="2"/>
              <a:buChar char="§"/>
            </a:pPr>
            <a:r>
              <a:rPr lang="en-US" sz="1600" dirty="0">
                <a:cs typeface="Arial" panose="020B0604020202020204" pitchFamily="34" charset="0"/>
              </a:rPr>
              <a:t>PSID</a:t>
            </a:r>
          </a:p>
          <a:p>
            <a:pPr marL="300551" lvl="1" indent="-300551">
              <a:spcAft>
                <a:spcPts val="600"/>
              </a:spcAft>
              <a:buFont typeface="Wingdings" charset="2"/>
              <a:buChar char="§"/>
            </a:pPr>
            <a:r>
              <a:rPr lang="en-US" sz="1600" dirty="0">
                <a:cs typeface="Arial" panose="020B0604020202020204" pitchFamily="34" charset="0"/>
              </a:rPr>
              <a:t>Opal Passwords</a:t>
            </a:r>
          </a:p>
          <a:p>
            <a:pPr marL="300551" lvl="1" indent="-300551">
              <a:spcAft>
                <a:spcPts val="600"/>
              </a:spcAft>
              <a:buFont typeface="Wingdings" charset="2"/>
              <a:buChar char="§"/>
            </a:pPr>
            <a:r>
              <a:rPr lang="en-US" sz="1600" dirty="0">
                <a:cs typeface="Arial" panose="020B0604020202020204" pitchFamily="34" charset="0"/>
              </a:rPr>
              <a:t>UART passwords</a:t>
            </a:r>
          </a:p>
          <a:p>
            <a:pPr marL="300551" lvl="1" indent="-300551">
              <a:spcAft>
                <a:spcPts val="600"/>
              </a:spcAft>
              <a:buFont typeface="Wingdings" charset="2"/>
              <a:buChar char="§"/>
            </a:pPr>
            <a:r>
              <a:rPr lang="en-US" sz="1600" dirty="0">
                <a:cs typeface="Arial" panose="020B0604020202020204" pitchFamily="34" charset="0"/>
              </a:rPr>
              <a:t>TCG technology family (Opal, </a:t>
            </a:r>
            <a:r>
              <a:rPr lang="en-US" sz="1600" dirty="0" err="1">
                <a:cs typeface="Arial" panose="020B0604020202020204" pitchFamily="34" charset="0"/>
              </a:rPr>
              <a:t>eSSC</a:t>
            </a:r>
            <a:r>
              <a:rPr lang="en-US" sz="1600" dirty="0">
                <a:cs typeface="Arial" panose="020B0604020202020204" pitchFamily="34" charset="0"/>
              </a:rPr>
              <a:t>, Pyrite, etc.)</a:t>
            </a:r>
          </a:p>
          <a:p>
            <a:pPr marL="300551" lvl="1" indent="-300551">
              <a:spcAft>
                <a:spcPts val="600"/>
              </a:spcAft>
              <a:buFont typeface="Wingdings" charset="2"/>
              <a:buChar char="§"/>
            </a:pPr>
            <a:r>
              <a:rPr lang="en-US" sz="1600" dirty="0">
                <a:cs typeface="Arial" panose="020B0604020202020204" pitchFamily="34" charset="0"/>
              </a:rPr>
              <a:t>ATA security</a:t>
            </a:r>
          </a:p>
          <a:p>
            <a:pPr marL="300551" lvl="1" indent="-300551">
              <a:spcAft>
                <a:spcPts val="600"/>
              </a:spcAft>
              <a:buFont typeface="Wingdings" charset="2"/>
              <a:buChar char="§"/>
            </a:pPr>
            <a:r>
              <a:rPr lang="en-US" sz="1600" dirty="0">
                <a:cs typeface="Arial" panose="020B0604020202020204" pitchFamily="34" charset="0"/>
              </a:rPr>
              <a:t>Ephemeral keys</a:t>
            </a:r>
          </a:p>
          <a:p>
            <a:pPr marL="300551" lvl="1" indent="-300551">
              <a:spcAft>
                <a:spcPts val="600"/>
              </a:spcAft>
              <a:buFont typeface="Wingdings" charset="2"/>
              <a:buChar char="§"/>
            </a:pPr>
            <a:r>
              <a:rPr lang="en-US" sz="1600" dirty="0">
                <a:cs typeface="Arial" panose="020B0604020202020204" pitchFamily="34" charset="0"/>
              </a:rPr>
              <a:t>Plaintext keys in DRAM</a:t>
            </a:r>
          </a:p>
        </p:txBody>
      </p:sp>
    </p:spTree>
    <p:extLst>
      <p:ext uri="{BB962C8B-B14F-4D97-AF65-F5344CB8AC3E}">
        <p14:creationId xmlns:p14="http://schemas.microsoft.com/office/powerpoint/2010/main" val="123973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A58F0-B3EF-42BE-85FE-CD4817D26730}"/>
              </a:ext>
            </a:extLst>
          </p:cNvPr>
          <p:cNvSpPr>
            <a:spLocks noGrp="1"/>
          </p:cNvSpPr>
          <p:nvPr>
            <p:ph type="title"/>
          </p:nvPr>
        </p:nvSpPr>
        <p:spPr/>
        <p:txBody>
          <a:bodyPr/>
          <a:lstStyle/>
          <a:p>
            <a:r>
              <a:rPr lang="en-US" dirty="0"/>
              <a:t>Telemetry: SSDs Intercepting with product release(s)</a:t>
            </a:r>
          </a:p>
        </p:txBody>
      </p:sp>
      <p:sp>
        <p:nvSpPr>
          <p:cNvPr id="2" name="Slide Number Placeholder 1">
            <a:extLst>
              <a:ext uri="{FF2B5EF4-FFF2-40B4-BE49-F238E27FC236}">
                <a16:creationId xmlns:a16="http://schemas.microsoft.com/office/drawing/2014/main" id="{0E08D85A-A570-4E9B-B9B4-6A0EFFD7C493}"/>
              </a:ext>
            </a:extLst>
          </p:cNvPr>
          <p:cNvSpPr>
            <a:spLocks noGrp="1"/>
          </p:cNvSpPr>
          <p:nvPr>
            <p:ph type="sldNum" sz="quarter" idx="4294967295"/>
          </p:nvPr>
        </p:nvSpPr>
        <p:spPr/>
        <p:txBody>
          <a:bodyPr/>
          <a:lstStyle/>
          <a:p>
            <a:fld id="{EE2556C5-CE8C-6547-B838-EA80C61A4AF7}" type="slidenum">
              <a:rPr lang="en-US" smtClean="0">
                <a:solidFill>
                  <a:schemeClr val="bg1"/>
                </a:solidFill>
              </a:rPr>
              <a:pPr/>
              <a:t>37</a:t>
            </a:fld>
            <a:endParaRPr lang="en-US" dirty="0">
              <a:solidFill>
                <a:schemeClr val="bg1"/>
              </a:solidFill>
            </a:endParaRPr>
          </a:p>
        </p:txBody>
      </p:sp>
      <p:pic>
        <p:nvPicPr>
          <p:cNvPr id="9" name="Content Placeholder 3">
            <a:extLst>
              <a:ext uri="{FF2B5EF4-FFF2-40B4-BE49-F238E27FC236}">
                <a16:creationId xmlns:a16="http://schemas.microsoft.com/office/drawing/2014/main" id="{3AD37EF2-9C3B-4DDA-9C03-5BFD0948792C}"/>
              </a:ext>
            </a:extLst>
          </p:cNvPr>
          <p:cNvPicPr>
            <a:picLocks noChangeAspect="1"/>
          </p:cNvPicPr>
          <p:nvPr/>
        </p:nvPicPr>
        <p:blipFill rotWithShape="1">
          <a:blip r:embed="rId3"/>
          <a:srcRect l="41688" t="36732" r="21819" b="24647"/>
          <a:stretch/>
        </p:blipFill>
        <p:spPr bwMode="gray">
          <a:xfrm>
            <a:off x="2309304" y="967564"/>
            <a:ext cx="7573392" cy="4986037"/>
          </a:xfrm>
          <a:prstGeom prst="rect">
            <a:avLst/>
          </a:prstGeom>
          <a:noFill/>
          <a:ln w="9525">
            <a:noFill/>
            <a:miter lim="800000"/>
            <a:headEnd/>
            <a:tailEnd/>
          </a:ln>
        </p:spPr>
      </p:pic>
    </p:spTree>
    <p:extLst>
      <p:ext uri="{BB962C8B-B14F-4D97-AF65-F5344CB8AC3E}">
        <p14:creationId xmlns:p14="http://schemas.microsoft.com/office/powerpoint/2010/main" val="1974870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CC37C0-D097-46A0-87EE-6B6AA3A4F4FD}"/>
              </a:ext>
            </a:extLst>
          </p:cNvPr>
          <p:cNvSpPr>
            <a:spLocks noGrp="1"/>
          </p:cNvSpPr>
          <p:nvPr>
            <p:ph type="sldNum" sz="quarter" idx="12"/>
          </p:nvPr>
        </p:nvSpPr>
        <p:spPr/>
        <p:txBody>
          <a:bodyPr/>
          <a:lstStyle/>
          <a:p>
            <a:fld id="{EE2556C5-CE8C-6547-B838-EA80C61A4AF7}" type="slidenum">
              <a:rPr lang="en-US" smtClean="0">
                <a:solidFill>
                  <a:schemeClr val="bg1"/>
                </a:solidFill>
              </a:rPr>
              <a:pPr/>
              <a:t>38</a:t>
            </a:fld>
            <a:endParaRPr lang="en-US" dirty="0">
              <a:solidFill>
                <a:schemeClr val="bg1"/>
              </a:solidFill>
            </a:endParaRPr>
          </a:p>
        </p:txBody>
      </p:sp>
      <p:sp>
        <p:nvSpPr>
          <p:cNvPr id="4" name="Content Placeholder 3">
            <a:extLst>
              <a:ext uri="{FF2B5EF4-FFF2-40B4-BE49-F238E27FC236}">
                <a16:creationId xmlns:a16="http://schemas.microsoft.com/office/drawing/2014/main" id="{659A7B74-AE91-4D82-995A-CB2C1E6F4BFC}"/>
              </a:ext>
            </a:extLst>
          </p:cNvPr>
          <p:cNvSpPr>
            <a:spLocks noGrp="1"/>
          </p:cNvSpPr>
          <p:nvPr>
            <p:ph idx="1"/>
          </p:nvPr>
        </p:nvSpPr>
        <p:spPr>
          <a:xfrm>
            <a:off x="607484" y="863600"/>
            <a:ext cx="10970683" cy="5156200"/>
          </a:xfrm>
        </p:spPr>
        <p:txBody>
          <a:bodyPr/>
          <a:lstStyle/>
          <a:p>
            <a:r>
              <a:rPr lang="en-US" sz="2400" dirty="0"/>
              <a:t>Aligns with 2019 TSLRP Machine Programming and 2020 TSLRP submission.</a:t>
            </a:r>
          </a:p>
          <a:p>
            <a:r>
              <a:rPr lang="en-US" sz="2400" dirty="0"/>
              <a:t>Embraces host system driven identification of anomalies to amend and mitigate them in the future</a:t>
            </a:r>
          </a:p>
          <a:p>
            <a:pPr lvl="1"/>
            <a:r>
              <a:rPr lang="en-US" sz="2000" dirty="0"/>
              <a:t>Enables engineers with domain analysis modules to increase org velocity (automate expert output)</a:t>
            </a:r>
          </a:p>
          <a:p>
            <a:pPr lvl="1"/>
            <a:r>
              <a:rPr lang="en-US" sz="2000" dirty="0"/>
              <a:t>High velocity automated context feedback mechanisms to provide insight to compress timelines for earlier PRQs and enhanced pathfinding</a:t>
            </a:r>
          </a:p>
          <a:p>
            <a:pPr lvl="1"/>
            <a:r>
              <a:rPr lang="en-US" sz="2000" dirty="0"/>
              <a:t>Shifts mindset of experts to reflect on methods of analysis for feature creation</a:t>
            </a:r>
          </a:p>
          <a:p>
            <a:pPr lvl="1"/>
            <a:r>
              <a:rPr lang="en-US" sz="2000" dirty="0"/>
              <a:t>Continuous learning model ensures we can analyze our ecosystem in a rapid manner</a:t>
            </a:r>
          </a:p>
          <a:p>
            <a:r>
              <a:rPr lang="en-US" sz="2400" dirty="0"/>
              <a:t>Enables design weaknesses detection from expert driven Meta data analysis to: </a:t>
            </a:r>
          </a:p>
          <a:p>
            <a:pPr lvl="1"/>
            <a:r>
              <a:rPr lang="en-US" sz="2000" dirty="0"/>
              <a:t>Feed forward and back propagation enabled us leap into future architectures in shorter timeframes embracing reconfiguration</a:t>
            </a:r>
          </a:p>
          <a:p>
            <a:r>
              <a:rPr lang="en-US" sz="2400" dirty="0"/>
              <a:t>Strengthens patents we have in our proprietary telemetry through technological advances</a:t>
            </a:r>
          </a:p>
        </p:txBody>
      </p:sp>
      <p:sp>
        <p:nvSpPr>
          <p:cNvPr id="3" name="Title 2">
            <a:extLst>
              <a:ext uri="{FF2B5EF4-FFF2-40B4-BE49-F238E27FC236}">
                <a16:creationId xmlns:a16="http://schemas.microsoft.com/office/drawing/2014/main" id="{D03A8067-D1EE-43B8-B0C0-4D278885325C}"/>
              </a:ext>
            </a:extLst>
          </p:cNvPr>
          <p:cNvSpPr>
            <a:spLocks noGrp="1"/>
          </p:cNvSpPr>
          <p:nvPr>
            <p:ph type="title"/>
          </p:nvPr>
        </p:nvSpPr>
        <p:spPr>
          <a:xfrm>
            <a:off x="607484" y="113347"/>
            <a:ext cx="10972800" cy="1158240"/>
          </a:xfrm>
        </p:spPr>
        <p:txBody>
          <a:bodyPr/>
          <a:lstStyle/>
          <a:p>
            <a:r>
              <a:rPr lang="en-US" dirty="0"/>
              <a:t>RAAD: Strategic Value</a:t>
            </a:r>
            <a:br>
              <a:rPr lang="en-US" dirty="0"/>
            </a:br>
            <a:endParaRPr lang="en-US" dirty="0"/>
          </a:p>
        </p:txBody>
      </p:sp>
    </p:spTree>
    <p:extLst>
      <p:ext uri="{BB962C8B-B14F-4D97-AF65-F5344CB8AC3E}">
        <p14:creationId xmlns:p14="http://schemas.microsoft.com/office/powerpoint/2010/main" val="343805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08D85A-A570-4E9B-B9B4-6A0EFFD7C493}"/>
              </a:ext>
            </a:extLst>
          </p:cNvPr>
          <p:cNvSpPr>
            <a:spLocks noGrp="1"/>
          </p:cNvSpPr>
          <p:nvPr>
            <p:ph type="sldNum" sz="quarter" idx="12"/>
          </p:nvPr>
        </p:nvSpPr>
        <p:spPr/>
        <p:txBody>
          <a:bodyPr/>
          <a:lstStyle/>
          <a:p>
            <a:fld id="{EE2556C5-CE8C-6547-B838-EA80C61A4AF7}" type="slidenum">
              <a:rPr lang="en-US" smtClean="0">
                <a:solidFill>
                  <a:schemeClr val="bg1"/>
                </a:solidFill>
              </a:rPr>
              <a:pPr/>
              <a:t>39</a:t>
            </a:fld>
            <a:endParaRPr lang="en-US" dirty="0">
              <a:solidFill>
                <a:schemeClr val="bg1"/>
              </a:solidFill>
            </a:endParaRPr>
          </a:p>
        </p:txBody>
      </p:sp>
      <p:sp>
        <p:nvSpPr>
          <p:cNvPr id="3" name="Title 2">
            <a:extLst>
              <a:ext uri="{FF2B5EF4-FFF2-40B4-BE49-F238E27FC236}">
                <a16:creationId xmlns:a16="http://schemas.microsoft.com/office/drawing/2014/main" id="{8F6A58F0-B3EF-42BE-85FE-CD4817D26730}"/>
              </a:ext>
            </a:extLst>
          </p:cNvPr>
          <p:cNvSpPr>
            <a:spLocks noGrp="1"/>
          </p:cNvSpPr>
          <p:nvPr>
            <p:ph type="title"/>
          </p:nvPr>
        </p:nvSpPr>
        <p:spPr>
          <a:xfrm>
            <a:off x="607484" y="113347"/>
            <a:ext cx="10972800" cy="1158240"/>
          </a:xfrm>
        </p:spPr>
        <p:txBody>
          <a:bodyPr/>
          <a:lstStyle/>
          <a:p>
            <a:r>
              <a:rPr lang="en-US" dirty="0"/>
              <a:t>RAAD: Process for Staging Advanced Triage</a:t>
            </a:r>
          </a:p>
        </p:txBody>
      </p:sp>
      <p:pic>
        <p:nvPicPr>
          <p:cNvPr id="8" name="Picture 7">
            <a:extLst>
              <a:ext uri="{FF2B5EF4-FFF2-40B4-BE49-F238E27FC236}">
                <a16:creationId xmlns:a16="http://schemas.microsoft.com/office/drawing/2014/main" id="{4F8852B0-C525-4A50-AF6C-E29318A20511}"/>
              </a:ext>
            </a:extLst>
          </p:cNvPr>
          <p:cNvPicPr>
            <a:picLocks noChangeAspect="1"/>
          </p:cNvPicPr>
          <p:nvPr/>
        </p:nvPicPr>
        <p:blipFill rotWithShape="1">
          <a:blip r:embed="rId3"/>
          <a:srcRect l="1674" t="3733" r="1910" b="4764"/>
          <a:stretch/>
        </p:blipFill>
        <p:spPr>
          <a:xfrm>
            <a:off x="607484" y="1436318"/>
            <a:ext cx="10932275" cy="4191937"/>
          </a:xfrm>
          <a:prstGeom prst="rect">
            <a:avLst/>
          </a:prstGeom>
        </p:spPr>
      </p:pic>
    </p:spTree>
    <p:extLst>
      <p:ext uri="{BB962C8B-B14F-4D97-AF65-F5344CB8AC3E}">
        <p14:creationId xmlns:p14="http://schemas.microsoft.com/office/powerpoint/2010/main" val="159382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BE6663-1D98-47EC-825B-65F93B593E40}"/>
              </a:ext>
            </a:extLst>
          </p:cNvPr>
          <p:cNvSpPr>
            <a:spLocks noGrp="1"/>
          </p:cNvSpPr>
          <p:nvPr>
            <p:ph idx="1"/>
          </p:nvPr>
        </p:nvSpPr>
        <p:spPr>
          <a:xfrm>
            <a:off x="5595683" y="785292"/>
            <a:ext cx="6419723" cy="5164814"/>
          </a:xfrm>
        </p:spPr>
        <p:txBody>
          <a:bodyPr/>
          <a:lstStyle/>
          <a:p>
            <a:pPr marL="205740" indent="0">
              <a:spcBef>
                <a:spcPts val="0"/>
              </a:spcBef>
              <a:buNone/>
              <a:defRPr/>
            </a:pPr>
            <a:r>
              <a:rPr lang="en-US" sz="2400" dirty="0"/>
              <a:t>In an HDD vs SSD design, we must overcome all disadvantages:</a:t>
            </a:r>
          </a:p>
          <a:p>
            <a:pPr marL="205740" indent="0">
              <a:spcBef>
                <a:spcPts val="0"/>
              </a:spcBef>
              <a:buNone/>
              <a:defRPr/>
            </a:pPr>
            <a:endParaRPr lang="en-US" sz="2400" dirty="0"/>
          </a:p>
          <a:p>
            <a:pPr marL="491490" indent="-285750">
              <a:spcBef>
                <a:spcPts val="0"/>
              </a:spcBef>
              <a:defRPr/>
            </a:pPr>
            <a:r>
              <a:rPr lang="en-US" sz="2000" b="1" dirty="0"/>
              <a:t>Ruggedness</a:t>
            </a:r>
            <a:r>
              <a:rPr lang="en-US" sz="2000" dirty="0"/>
              <a:t> – HDD not so good; </a:t>
            </a:r>
            <a:r>
              <a:rPr lang="en-US" sz="2000" dirty="0">
                <a:solidFill>
                  <a:srgbClr val="00B050"/>
                </a:solidFill>
                <a:highlight>
                  <a:srgbClr val="000080"/>
                </a:highlight>
              </a:rPr>
              <a:t>SSD excellent</a:t>
            </a:r>
            <a:r>
              <a:rPr lang="en-US" sz="2000" dirty="0"/>
              <a:t>: no mechanical parts</a:t>
            </a:r>
          </a:p>
          <a:p>
            <a:pPr marL="491490" indent="-285750">
              <a:spcBef>
                <a:spcPts val="0"/>
              </a:spcBef>
              <a:defRPr/>
            </a:pPr>
            <a:r>
              <a:rPr lang="en-US" sz="2000" b="1" dirty="0"/>
              <a:t>Read</a:t>
            </a:r>
            <a:r>
              <a:rPr lang="en-US" sz="2000" dirty="0"/>
              <a:t> – HDD fast; </a:t>
            </a:r>
            <a:r>
              <a:rPr lang="en-US" sz="2000" dirty="0">
                <a:solidFill>
                  <a:srgbClr val="00B050"/>
                </a:solidFill>
                <a:highlight>
                  <a:srgbClr val="000080"/>
                </a:highlight>
              </a:rPr>
              <a:t>SSD very fast</a:t>
            </a:r>
            <a:r>
              <a:rPr lang="en-US" sz="2000" dirty="0"/>
              <a:t>: no mechanical delays</a:t>
            </a:r>
          </a:p>
          <a:p>
            <a:pPr marL="491490" indent="-285750">
              <a:spcBef>
                <a:spcPts val="0"/>
              </a:spcBef>
              <a:defRPr/>
            </a:pPr>
            <a:r>
              <a:rPr lang="en-US" sz="2000" b="1" dirty="0"/>
              <a:t>Write</a:t>
            </a:r>
            <a:r>
              <a:rPr lang="en-US" sz="2000" dirty="0"/>
              <a:t> – HDD fast; </a:t>
            </a:r>
            <a:r>
              <a:rPr lang="en-US" sz="2000" dirty="0">
                <a:solidFill>
                  <a:srgbClr val="FF6600"/>
                </a:solidFill>
              </a:rPr>
              <a:t>very slow (NAND), </a:t>
            </a:r>
            <a:r>
              <a:rPr lang="en-US" sz="2000" dirty="0">
                <a:solidFill>
                  <a:srgbClr val="00B050"/>
                </a:solidFill>
                <a:highlight>
                  <a:srgbClr val="000080"/>
                </a:highlight>
              </a:rPr>
              <a:t>very fast (</a:t>
            </a:r>
            <a:r>
              <a:rPr lang="en-US" sz="2000" dirty="0" err="1">
                <a:solidFill>
                  <a:srgbClr val="00B050"/>
                </a:solidFill>
                <a:highlight>
                  <a:srgbClr val="000080"/>
                </a:highlight>
              </a:rPr>
              <a:t>Optane</a:t>
            </a:r>
            <a:r>
              <a:rPr lang="en-US" sz="2000" dirty="0">
                <a:solidFill>
                  <a:srgbClr val="00B050"/>
                </a:solidFill>
                <a:highlight>
                  <a:srgbClr val="000080"/>
                </a:highlight>
              </a:rPr>
              <a:t>)</a:t>
            </a:r>
          </a:p>
          <a:p>
            <a:pPr marL="491490" indent="-285750">
              <a:spcBef>
                <a:spcPts val="0"/>
              </a:spcBef>
              <a:defRPr/>
            </a:pPr>
            <a:r>
              <a:rPr lang="en-US" sz="2000" b="1" dirty="0"/>
              <a:t>Erase</a:t>
            </a:r>
            <a:r>
              <a:rPr lang="en-US" sz="2000" dirty="0"/>
              <a:t> – HDD doesn’t even need; </a:t>
            </a:r>
            <a:r>
              <a:rPr lang="en-US" sz="2000" dirty="0">
                <a:solidFill>
                  <a:srgbClr val="FF6600"/>
                </a:solidFill>
              </a:rPr>
              <a:t>very slow (NAND), </a:t>
            </a:r>
            <a:r>
              <a:rPr lang="en-US" sz="2000" dirty="0">
                <a:solidFill>
                  <a:srgbClr val="00B050"/>
                </a:solidFill>
                <a:highlight>
                  <a:srgbClr val="000080"/>
                </a:highlight>
              </a:rPr>
              <a:t>very fast (</a:t>
            </a:r>
            <a:r>
              <a:rPr lang="en-US" sz="2000" dirty="0" err="1">
                <a:solidFill>
                  <a:srgbClr val="00B050"/>
                </a:solidFill>
                <a:highlight>
                  <a:srgbClr val="000080"/>
                </a:highlight>
              </a:rPr>
              <a:t>Optane</a:t>
            </a:r>
            <a:r>
              <a:rPr lang="en-US" sz="2000" dirty="0">
                <a:solidFill>
                  <a:srgbClr val="00B050"/>
                </a:solidFill>
                <a:highlight>
                  <a:srgbClr val="000080"/>
                </a:highlight>
              </a:rPr>
              <a:t>)</a:t>
            </a:r>
            <a:endParaRPr lang="en-US" sz="2000" dirty="0"/>
          </a:p>
          <a:p>
            <a:pPr marL="491490" indent="-285750">
              <a:spcBef>
                <a:spcPts val="0"/>
              </a:spcBef>
              <a:defRPr/>
            </a:pPr>
            <a:r>
              <a:rPr lang="en-US" sz="2000" b="1" dirty="0"/>
              <a:t>Addressing</a:t>
            </a:r>
            <a:r>
              <a:rPr lang="en-US" sz="2000" dirty="0"/>
              <a:t> – HDD very slow; </a:t>
            </a:r>
            <a:r>
              <a:rPr lang="en-US" sz="2000" dirty="0">
                <a:solidFill>
                  <a:schemeClr val="accent6">
                    <a:lumMod val="75000"/>
                  </a:schemeClr>
                </a:solidFill>
              </a:rPr>
              <a:t>NAND blocks and pages</a:t>
            </a:r>
            <a:r>
              <a:rPr lang="en-US" sz="2000" dirty="0">
                <a:solidFill>
                  <a:srgbClr val="FF6600"/>
                </a:solidFill>
              </a:rPr>
              <a:t>, </a:t>
            </a:r>
            <a:r>
              <a:rPr lang="en-US" sz="2000" dirty="0" err="1">
                <a:solidFill>
                  <a:srgbClr val="00B050"/>
                </a:solidFill>
                <a:highlight>
                  <a:srgbClr val="000080"/>
                </a:highlight>
              </a:rPr>
              <a:t>Optane</a:t>
            </a:r>
            <a:r>
              <a:rPr lang="en-US" sz="2000" dirty="0">
                <a:solidFill>
                  <a:srgbClr val="00B050"/>
                </a:solidFill>
                <a:highlight>
                  <a:srgbClr val="000080"/>
                </a:highlight>
              </a:rPr>
              <a:t> uses row column access.</a:t>
            </a:r>
          </a:p>
          <a:p>
            <a:pPr marL="491490" indent="-285750">
              <a:spcBef>
                <a:spcPts val="0"/>
              </a:spcBef>
              <a:defRPr/>
            </a:pPr>
            <a:r>
              <a:rPr lang="en-US" sz="2000" b="1" dirty="0"/>
              <a:t>Longevity</a:t>
            </a:r>
            <a:r>
              <a:rPr lang="en-US" sz="2000" dirty="0"/>
              <a:t> – HDD okay; </a:t>
            </a:r>
            <a:r>
              <a:rPr lang="en-US" sz="2000" dirty="0" err="1">
                <a:solidFill>
                  <a:srgbClr val="FF6600"/>
                </a:solidFill>
              </a:rPr>
              <a:t>Nand</a:t>
            </a:r>
            <a:r>
              <a:rPr lang="en-US" sz="2000" dirty="0">
                <a:solidFill>
                  <a:srgbClr val="FF6600"/>
                </a:solidFill>
              </a:rPr>
              <a:t> &amp; </a:t>
            </a:r>
            <a:r>
              <a:rPr lang="en-US" sz="2000" dirty="0" err="1">
                <a:solidFill>
                  <a:srgbClr val="FF6600"/>
                </a:solidFill>
              </a:rPr>
              <a:t>Optane</a:t>
            </a:r>
            <a:r>
              <a:rPr lang="en-US" sz="2000" dirty="0">
                <a:solidFill>
                  <a:srgbClr val="FF6600"/>
                </a:solidFill>
              </a:rPr>
              <a:t> has limited erases and read retention</a:t>
            </a:r>
            <a:r>
              <a:rPr lang="en-US" sz="2000" dirty="0"/>
              <a:t>, a trade-off for better cost</a:t>
            </a:r>
          </a:p>
          <a:p>
            <a:pPr marL="491490" indent="-285750">
              <a:spcBef>
                <a:spcPts val="0"/>
              </a:spcBef>
              <a:defRPr/>
            </a:pPr>
            <a:r>
              <a:rPr lang="en-US" sz="2000" b="1" dirty="0"/>
              <a:t>Power </a:t>
            </a:r>
            <a:r>
              <a:rPr lang="en-US" sz="2000" dirty="0"/>
              <a:t>– HDD okay; </a:t>
            </a:r>
            <a:r>
              <a:rPr lang="en-US" sz="2000" dirty="0">
                <a:solidFill>
                  <a:srgbClr val="00B050"/>
                </a:solidFill>
                <a:highlight>
                  <a:srgbClr val="000080"/>
                </a:highlight>
              </a:rPr>
              <a:t>SSD better</a:t>
            </a:r>
          </a:p>
          <a:p>
            <a:pPr marL="491490" indent="-285750">
              <a:spcBef>
                <a:spcPts val="0"/>
              </a:spcBef>
              <a:defRPr/>
            </a:pPr>
            <a:r>
              <a:rPr lang="en-US" sz="2000" b="1" dirty="0"/>
              <a:t>Scalability </a:t>
            </a:r>
            <a:r>
              <a:rPr lang="en-US" sz="2000" dirty="0"/>
              <a:t>– HDD poor at small; </a:t>
            </a:r>
            <a:r>
              <a:rPr lang="en-US" sz="2000" dirty="0">
                <a:solidFill>
                  <a:srgbClr val="00B050"/>
                </a:solidFill>
                <a:highlight>
                  <a:srgbClr val="000080"/>
                </a:highlight>
              </a:rPr>
              <a:t>SSD better</a:t>
            </a:r>
            <a:r>
              <a:rPr lang="en-US" sz="2000" dirty="0">
                <a:solidFill>
                  <a:srgbClr val="00B050"/>
                </a:solidFill>
              </a:rPr>
              <a:t> </a:t>
            </a:r>
            <a:r>
              <a:rPr lang="en-US" sz="2000" dirty="0"/>
              <a:t>and market is limited</a:t>
            </a:r>
          </a:p>
        </p:txBody>
      </p:sp>
      <p:sp>
        <p:nvSpPr>
          <p:cNvPr id="2" name="Title 1">
            <a:extLst>
              <a:ext uri="{FF2B5EF4-FFF2-40B4-BE49-F238E27FC236}">
                <a16:creationId xmlns:a16="http://schemas.microsoft.com/office/drawing/2014/main" id="{6AEAC0E0-0E65-4F69-9BDF-64605C2A1B9C}"/>
              </a:ext>
            </a:extLst>
          </p:cNvPr>
          <p:cNvSpPr>
            <a:spLocks noGrp="1"/>
          </p:cNvSpPr>
          <p:nvPr>
            <p:ph type="title"/>
          </p:nvPr>
        </p:nvSpPr>
        <p:spPr/>
        <p:txBody>
          <a:bodyPr/>
          <a:lstStyle/>
          <a:p>
            <a:r>
              <a:rPr lang="en-US" dirty="0"/>
              <a:t>Storage Device Background</a:t>
            </a:r>
          </a:p>
        </p:txBody>
      </p:sp>
      <p:grpSp>
        <p:nvGrpSpPr>
          <p:cNvPr id="7" name="Group 6">
            <a:extLst>
              <a:ext uri="{FF2B5EF4-FFF2-40B4-BE49-F238E27FC236}">
                <a16:creationId xmlns:a16="http://schemas.microsoft.com/office/drawing/2014/main" id="{B724C7D4-8AAA-4790-B86D-C1E17F2F35CC}"/>
              </a:ext>
            </a:extLst>
          </p:cNvPr>
          <p:cNvGrpSpPr/>
          <p:nvPr/>
        </p:nvGrpSpPr>
        <p:grpSpPr>
          <a:xfrm>
            <a:off x="212356" y="603184"/>
            <a:ext cx="4450460" cy="2279760"/>
            <a:chOff x="4291032" y="1972001"/>
            <a:chExt cx="4974950" cy="2936828"/>
          </a:xfrm>
        </p:grpSpPr>
        <p:grpSp>
          <p:nvGrpSpPr>
            <p:cNvPr id="8" name="Group 7">
              <a:extLst>
                <a:ext uri="{FF2B5EF4-FFF2-40B4-BE49-F238E27FC236}">
                  <a16:creationId xmlns:a16="http://schemas.microsoft.com/office/drawing/2014/main" id="{C681E13E-435B-40AD-ADB3-F66CA69C66A0}"/>
                </a:ext>
              </a:extLst>
            </p:cNvPr>
            <p:cNvGrpSpPr/>
            <p:nvPr/>
          </p:nvGrpSpPr>
          <p:grpSpPr>
            <a:xfrm>
              <a:off x="5378505" y="2782668"/>
              <a:ext cx="3584552" cy="1812443"/>
              <a:chOff x="5378505" y="2782668"/>
              <a:chExt cx="3584552" cy="1812443"/>
            </a:xfrm>
          </p:grpSpPr>
          <p:sp>
            <p:nvSpPr>
              <p:cNvPr id="22" name="Freeform 38">
                <a:extLst>
                  <a:ext uri="{FF2B5EF4-FFF2-40B4-BE49-F238E27FC236}">
                    <a16:creationId xmlns:a16="http://schemas.microsoft.com/office/drawing/2014/main" id="{95805171-24B3-4E9E-963C-2091B9CB3E61}"/>
                  </a:ext>
                </a:extLst>
              </p:cNvPr>
              <p:cNvSpPr/>
              <p:nvPr/>
            </p:nvSpPr>
            <p:spPr bwMode="auto">
              <a:xfrm>
                <a:off x="5378505" y="2936289"/>
                <a:ext cx="3584552" cy="1658822"/>
              </a:xfrm>
              <a:custGeom>
                <a:avLst/>
                <a:gdLst>
                  <a:gd name="connsiteX0" fmla="*/ 523875 w 2651125"/>
                  <a:gd name="connsiteY0" fmla="*/ 0 h 1333500"/>
                  <a:gd name="connsiteX1" fmla="*/ 2651125 w 2651125"/>
                  <a:gd name="connsiteY1" fmla="*/ 123825 h 1333500"/>
                  <a:gd name="connsiteX2" fmla="*/ 2378075 w 2651125"/>
                  <a:gd name="connsiteY2" fmla="*/ 1333500 h 1333500"/>
                  <a:gd name="connsiteX3" fmla="*/ 0 w 2651125"/>
                  <a:gd name="connsiteY3" fmla="*/ 1000125 h 1333500"/>
                  <a:gd name="connsiteX4" fmla="*/ 523875 w 2651125"/>
                  <a:gd name="connsiteY4" fmla="*/ 0 h 133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125" h="1333500">
                    <a:moveTo>
                      <a:pt x="523875" y="0"/>
                    </a:moveTo>
                    <a:lnTo>
                      <a:pt x="2651125" y="123825"/>
                    </a:lnTo>
                    <a:lnTo>
                      <a:pt x="2378075" y="1333500"/>
                    </a:lnTo>
                    <a:lnTo>
                      <a:pt x="0" y="1000125"/>
                    </a:lnTo>
                    <a:lnTo>
                      <a:pt x="523875" y="0"/>
                    </a:lnTo>
                    <a:close/>
                  </a:path>
                </a:pathLst>
              </a:custGeom>
              <a:solidFill>
                <a:srgbClr val="008000"/>
              </a:solidFill>
              <a:ln w="50800" cap="flat" cmpd="sng" algn="ctr">
                <a:solidFill>
                  <a:srgbClr val="008000"/>
                </a:solidFill>
                <a:prstDash val="solid"/>
                <a:round/>
                <a:headEnd type="none" w="med" len="med"/>
                <a:tailEnd type="none" w="med" len="med"/>
              </a:ln>
              <a:effectLst>
                <a:outerShdw blurRad="63500" sx="105000" sy="105000" algn="ctr" rotWithShape="0">
                  <a:prstClr val="black">
                    <a:alpha val="40000"/>
                  </a:prstClr>
                </a:outerShdw>
              </a:effectLst>
            </p:spPr>
            <p:txBody>
              <a:bodyPr vert="horz" wrap="square" lIns="0" tIns="0" rIns="0" bIns="0" numCol="1" rtlCol="0" anchor="t" anchorCtr="0" compatLnSpc="1">
                <a:prstTxWarp prst="textNoShape">
                  <a:avLst/>
                </a:prstTxWarp>
              </a:bodyPr>
              <a:lstStyle/>
              <a:p>
                <a:pPr defTabSz="552450"/>
                <a:endParaRPr lang="en-US" sz="1100" dirty="0"/>
              </a:p>
            </p:txBody>
          </p:sp>
          <p:grpSp>
            <p:nvGrpSpPr>
              <p:cNvPr id="23" name="Group 22">
                <a:extLst>
                  <a:ext uri="{FF2B5EF4-FFF2-40B4-BE49-F238E27FC236}">
                    <a16:creationId xmlns:a16="http://schemas.microsoft.com/office/drawing/2014/main" id="{34C89BD3-8C91-4F13-B13E-F78B9206A23E}"/>
                  </a:ext>
                </a:extLst>
              </p:cNvPr>
              <p:cNvGrpSpPr/>
              <p:nvPr/>
            </p:nvGrpSpPr>
            <p:grpSpPr>
              <a:xfrm>
                <a:off x="5800960" y="2782668"/>
                <a:ext cx="1099731" cy="679043"/>
                <a:chOff x="5800960" y="2161634"/>
                <a:chExt cx="1099731" cy="679043"/>
              </a:xfrm>
            </p:grpSpPr>
            <p:sp>
              <p:nvSpPr>
                <p:cNvPr id="44" name="Freeform 42">
                  <a:extLst>
                    <a:ext uri="{FF2B5EF4-FFF2-40B4-BE49-F238E27FC236}">
                      <a16:creationId xmlns:a16="http://schemas.microsoft.com/office/drawing/2014/main" id="{CD7A35B8-C87A-43C9-B957-B03B2C5ABEF8}"/>
                    </a:ext>
                  </a:extLst>
                </p:cNvPr>
                <p:cNvSpPr/>
                <p:nvPr/>
              </p:nvSpPr>
              <p:spPr bwMode="auto">
                <a:xfrm>
                  <a:off x="5800960" y="2161635"/>
                  <a:ext cx="1099731" cy="679042"/>
                </a:xfrm>
                <a:custGeom>
                  <a:avLst/>
                  <a:gdLst>
                    <a:gd name="connsiteX0" fmla="*/ 368300 w 784225"/>
                    <a:gd name="connsiteY0" fmla="*/ 568325 h 568325"/>
                    <a:gd name="connsiteX1" fmla="*/ 0 w 784225"/>
                    <a:gd name="connsiteY1" fmla="*/ 565150 h 568325"/>
                    <a:gd name="connsiteX2" fmla="*/ 0 w 784225"/>
                    <a:gd name="connsiteY2" fmla="*/ 336550 h 568325"/>
                    <a:gd name="connsiteX3" fmla="*/ 784225 w 784225"/>
                    <a:gd name="connsiteY3" fmla="*/ 0 h 568325"/>
                    <a:gd name="connsiteX4" fmla="*/ 781050 w 784225"/>
                    <a:gd name="connsiteY4" fmla="*/ 266700 h 568325"/>
                    <a:gd name="connsiteX5" fmla="*/ 631825 w 784225"/>
                    <a:gd name="connsiteY5" fmla="*/ 422275 h 568325"/>
                    <a:gd name="connsiteX6" fmla="*/ 368300 w 784225"/>
                    <a:gd name="connsiteY6" fmla="*/ 568325 h 568325"/>
                    <a:gd name="connsiteX0" fmla="*/ 368300 w 784225"/>
                    <a:gd name="connsiteY0" fmla="*/ 568325 h 568325"/>
                    <a:gd name="connsiteX1" fmla="*/ 0 w 784225"/>
                    <a:gd name="connsiteY1" fmla="*/ 565150 h 568325"/>
                    <a:gd name="connsiteX2" fmla="*/ 0 w 784225"/>
                    <a:gd name="connsiteY2" fmla="*/ 336550 h 568325"/>
                    <a:gd name="connsiteX3" fmla="*/ 784225 w 784225"/>
                    <a:gd name="connsiteY3" fmla="*/ 0 h 568325"/>
                    <a:gd name="connsiteX4" fmla="*/ 781050 w 784225"/>
                    <a:gd name="connsiteY4" fmla="*/ 266700 h 568325"/>
                    <a:gd name="connsiteX5" fmla="*/ 639560 w 784225"/>
                    <a:gd name="connsiteY5" fmla="*/ 405180 h 568325"/>
                    <a:gd name="connsiteX6" fmla="*/ 368300 w 784225"/>
                    <a:gd name="connsiteY6" fmla="*/ 568325 h 568325"/>
                    <a:gd name="connsiteX0" fmla="*/ 368300 w 784225"/>
                    <a:gd name="connsiteY0" fmla="*/ 568325 h 568325"/>
                    <a:gd name="connsiteX1" fmla="*/ 0 w 784225"/>
                    <a:gd name="connsiteY1" fmla="*/ 565150 h 568325"/>
                    <a:gd name="connsiteX2" fmla="*/ 0 w 784225"/>
                    <a:gd name="connsiteY2" fmla="*/ 336550 h 568325"/>
                    <a:gd name="connsiteX3" fmla="*/ 784225 w 784225"/>
                    <a:gd name="connsiteY3" fmla="*/ 0 h 568325"/>
                    <a:gd name="connsiteX4" fmla="*/ 781050 w 784225"/>
                    <a:gd name="connsiteY4" fmla="*/ 266700 h 568325"/>
                    <a:gd name="connsiteX5" fmla="*/ 677965 w 784225"/>
                    <a:gd name="connsiteY5" fmla="*/ 443585 h 568325"/>
                    <a:gd name="connsiteX6" fmla="*/ 368300 w 784225"/>
                    <a:gd name="connsiteY6" fmla="*/ 568325 h 568325"/>
                    <a:gd name="connsiteX0" fmla="*/ 368300 w 784225"/>
                    <a:gd name="connsiteY0" fmla="*/ 568325 h 568325"/>
                    <a:gd name="connsiteX1" fmla="*/ 0 w 784225"/>
                    <a:gd name="connsiteY1" fmla="*/ 565150 h 568325"/>
                    <a:gd name="connsiteX2" fmla="*/ 0 w 784225"/>
                    <a:gd name="connsiteY2" fmla="*/ 336550 h 568325"/>
                    <a:gd name="connsiteX3" fmla="*/ 255510 w 784225"/>
                    <a:gd name="connsiteY3" fmla="*/ 21130 h 568325"/>
                    <a:gd name="connsiteX4" fmla="*/ 784225 w 784225"/>
                    <a:gd name="connsiteY4" fmla="*/ 0 h 568325"/>
                    <a:gd name="connsiteX5" fmla="*/ 781050 w 784225"/>
                    <a:gd name="connsiteY5" fmla="*/ 266700 h 568325"/>
                    <a:gd name="connsiteX6" fmla="*/ 677965 w 784225"/>
                    <a:gd name="connsiteY6" fmla="*/ 443585 h 568325"/>
                    <a:gd name="connsiteX7" fmla="*/ 368300 w 784225"/>
                    <a:gd name="connsiteY7" fmla="*/ 568325 h 568325"/>
                    <a:gd name="connsiteX0" fmla="*/ 368300 w 784225"/>
                    <a:gd name="connsiteY0" fmla="*/ 609253 h 609253"/>
                    <a:gd name="connsiteX1" fmla="*/ 0 w 784225"/>
                    <a:gd name="connsiteY1" fmla="*/ 606078 h 609253"/>
                    <a:gd name="connsiteX2" fmla="*/ 0 w 784225"/>
                    <a:gd name="connsiteY2" fmla="*/ 377478 h 609253"/>
                    <a:gd name="connsiteX3" fmla="*/ 255510 w 784225"/>
                    <a:gd name="connsiteY3" fmla="*/ 62058 h 609253"/>
                    <a:gd name="connsiteX4" fmla="*/ 784225 w 784225"/>
                    <a:gd name="connsiteY4" fmla="*/ 40928 h 609253"/>
                    <a:gd name="connsiteX5" fmla="*/ 781050 w 784225"/>
                    <a:gd name="connsiteY5" fmla="*/ 307628 h 609253"/>
                    <a:gd name="connsiteX6" fmla="*/ 677965 w 784225"/>
                    <a:gd name="connsiteY6" fmla="*/ 484513 h 609253"/>
                    <a:gd name="connsiteX7" fmla="*/ 368300 w 784225"/>
                    <a:gd name="connsiteY7" fmla="*/ 609253 h 609253"/>
                    <a:gd name="connsiteX0" fmla="*/ 368300 w 784225"/>
                    <a:gd name="connsiteY0" fmla="*/ 609253 h 609253"/>
                    <a:gd name="connsiteX1" fmla="*/ 0 w 784225"/>
                    <a:gd name="connsiteY1" fmla="*/ 606078 h 609253"/>
                    <a:gd name="connsiteX2" fmla="*/ 0 w 784225"/>
                    <a:gd name="connsiteY2" fmla="*/ 377478 h 609253"/>
                    <a:gd name="connsiteX3" fmla="*/ 255510 w 784225"/>
                    <a:gd name="connsiteY3" fmla="*/ 62058 h 609253"/>
                    <a:gd name="connsiteX4" fmla="*/ 784225 w 784225"/>
                    <a:gd name="connsiteY4" fmla="*/ 40928 h 609253"/>
                    <a:gd name="connsiteX5" fmla="*/ 781050 w 784225"/>
                    <a:gd name="connsiteY5" fmla="*/ 307628 h 609253"/>
                    <a:gd name="connsiteX6" fmla="*/ 677965 w 784225"/>
                    <a:gd name="connsiteY6" fmla="*/ 484513 h 609253"/>
                    <a:gd name="connsiteX7" fmla="*/ 485940 w 784225"/>
                    <a:gd name="connsiteY7" fmla="*/ 484513 h 609253"/>
                    <a:gd name="connsiteX8" fmla="*/ 368300 w 784225"/>
                    <a:gd name="connsiteY8" fmla="*/ 609253 h 609253"/>
                    <a:gd name="connsiteX0" fmla="*/ 368300 w 784225"/>
                    <a:gd name="connsiteY0" fmla="*/ 609253 h 609253"/>
                    <a:gd name="connsiteX1" fmla="*/ 0 w 784225"/>
                    <a:gd name="connsiteY1" fmla="*/ 606078 h 609253"/>
                    <a:gd name="connsiteX2" fmla="*/ 0 w 784225"/>
                    <a:gd name="connsiteY2" fmla="*/ 377478 h 609253"/>
                    <a:gd name="connsiteX3" fmla="*/ 255510 w 784225"/>
                    <a:gd name="connsiteY3" fmla="*/ 62058 h 609253"/>
                    <a:gd name="connsiteX4" fmla="*/ 784225 w 784225"/>
                    <a:gd name="connsiteY4" fmla="*/ 40928 h 609253"/>
                    <a:gd name="connsiteX5" fmla="*/ 781050 w 784225"/>
                    <a:gd name="connsiteY5" fmla="*/ 307628 h 609253"/>
                    <a:gd name="connsiteX6" fmla="*/ 677965 w 784225"/>
                    <a:gd name="connsiteY6" fmla="*/ 484513 h 609253"/>
                    <a:gd name="connsiteX7" fmla="*/ 485940 w 784225"/>
                    <a:gd name="connsiteY7" fmla="*/ 484513 h 609253"/>
                    <a:gd name="connsiteX8" fmla="*/ 368300 w 784225"/>
                    <a:gd name="connsiteY8" fmla="*/ 609253 h 609253"/>
                    <a:gd name="connsiteX0" fmla="*/ 368300 w 784225"/>
                    <a:gd name="connsiteY0" fmla="*/ 609253 h 609253"/>
                    <a:gd name="connsiteX1" fmla="*/ 0 w 784225"/>
                    <a:gd name="connsiteY1" fmla="*/ 606078 h 609253"/>
                    <a:gd name="connsiteX2" fmla="*/ 0 w 784225"/>
                    <a:gd name="connsiteY2" fmla="*/ 377478 h 609253"/>
                    <a:gd name="connsiteX3" fmla="*/ 255510 w 784225"/>
                    <a:gd name="connsiteY3" fmla="*/ 62058 h 609253"/>
                    <a:gd name="connsiteX4" fmla="*/ 784225 w 784225"/>
                    <a:gd name="connsiteY4" fmla="*/ 40928 h 609253"/>
                    <a:gd name="connsiteX5" fmla="*/ 781050 w 784225"/>
                    <a:gd name="connsiteY5" fmla="*/ 307628 h 609253"/>
                    <a:gd name="connsiteX6" fmla="*/ 677965 w 784225"/>
                    <a:gd name="connsiteY6" fmla="*/ 484513 h 609253"/>
                    <a:gd name="connsiteX7" fmla="*/ 485940 w 784225"/>
                    <a:gd name="connsiteY7" fmla="*/ 484513 h 609253"/>
                    <a:gd name="connsiteX8" fmla="*/ 368300 w 784225"/>
                    <a:gd name="connsiteY8" fmla="*/ 609253 h 609253"/>
                    <a:gd name="connsiteX0" fmla="*/ 368300 w 784225"/>
                    <a:gd name="connsiteY0" fmla="*/ 609253 h 609253"/>
                    <a:gd name="connsiteX1" fmla="*/ 0 w 784225"/>
                    <a:gd name="connsiteY1" fmla="*/ 606078 h 609253"/>
                    <a:gd name="connsiteX2" fmla="*/ 0 w 784225"/>
                    <a:gd name="connsiteY2" fmla="*/ 377478 h 609253"/>
                    <a:gd name="connsiteX3" fmla="*/ 255510 w 784225"/>
                    <a:gd name="connsiteY3" fmla="*/ 62058 h 609253"/>
                    <a:gd name="connsiteX4" fmla="*/ 784225 w 784225"/>
                    <a:gd name="connsiteY4" fmla="*/ 40928 h 609253"/>
                    <a:gd name="connsiteX5" fmla="*/ 781050 w 784225"/>
                    <a:gd name="connsiteY5" fmla="*/ 307628 h 609253"/>
                    <a:gd name="connsiteX6" fmla="*/ 677965 w 784225"/>
                    <a:gd name="connsiteY6" fmla="*/ 484513 h 609253"/>
                    <a:gd name="connsiteX7" fmla="*/ 485940 w 784225"/>
                    <a:gd name="connsiteY7" fmla="*/ 484513 h 609253"/>
                    <a:gd name="connsiteX8" fmla="*/ 368300 w 784225"/>
                    <a:gd name="connsiteY8" fmla="*/ 609253 h 609253"/>
                    <a:gd name="connsiteX0" fmla="*/ 368300 w 784225"/>
                    <a:gd name="connsiteY0" fmla="*/ 609253 h 609253"/>
                    <a:gd name="connsiteX1" fmla="*/ 0 w 784225"/>
                    <a:gd name="connsiteY1" fmla="*/ 606078 h 609253"/>
                    <a:gd name="connsiteX2" fmla="*/ 0 w 784225"/>
                    <a:gd name="connsiteY2" fmla="*/ 377478 h 609253"/>
                    <a:gd name="connsiteX3" fmla="*/ 255510 w 784225"/>
                    <a:gd name="connsiteY3" fmla="*/ 62058 h 609253"/>
                    <a:gd name="connsiteX4" fmla="*/ 784225 w 784225"/>
                    <a:gd name="connsiteY4" fmla="*/ 40928 h 609253"/>
                    <a:gd name="connsiteX5" fmla="*/ 781050 w 784225"/>
                    <a:gd name="connsiteY5" fmla="*/ 307628 h 609253"/>
                    <a:gd name="connsiteX6" fmla="*/ 677965 w 784225"/>
                    <a:gd name="connsiteY6" fmla="*/ 484513 h 609253"/>
                    <a:gd name="connsiteX7" fmla="*/ 485940 w 784225"/>
                    <a:gd name="connsiteY7" fmla="*/ 484513 h 609253"/>
                    <a:gd name="connsiteX8" fmla="*/ 368300 w 784225"/>
                    <a:gd name="connsiteY8" fmla="*/ 609253 h 609253"/>
                    <a:gd name="connsiteX0" fmla="*/ 368300 w 784225"/>
                    <a:gd name="connsiteY0" fmla="*/ 609253 h 609253"/>
                    <a:gd name="connsiteX1" fmla="*/ 0 w 784225"/>
                    <a:gd name="connsiteY1" fmla="*/ 606078 h 609253"/>
                    <a:gd name="connsiteX2" fmla="*/ 0 w 784225"/>
                    <a:gd name="connsiteY2" fmla="*/ 377478 h 609253"/>
                    <a:gd name="connsiteX3" fmla="*/ 255510 w 784225"/>
                    <a:gd name="connsiteY3" fmla="*/ 62058 h 609253"/>
                    <a:gd name="connsiteX4" fmla="*/ 784225 w 784225"/>
                    <a:gd name="connsiteY4" fmla="*/ 40928 h 609253"/>
                    <a:gd name="connsiteX5" fmla="*/ 781050 w 784225"/>
                    <a:gd name="connsiteY5" fmla="*/ 307628 h 609253"/>
                    <a:gd name="connsiteX6" fmla="*/ 677965 w 784225"/>
                    <a:gd name="connsiteY6" fmla="*/ 484513 h 609253"/>
                    <a:gd name="connsiteX7" fmla="*/ 485940 w 784225"/>
                    <a:gd name="connsiteY7" fmla="*/ 484513 h 609253"/>
                    <a:gd name="connsiteX8" fmla="*/ 368300 w 784225"/>
                    <a:gd name="connsiteY8" fmla="*/ 609253 h 609253"/>
                    <a:gd name="connsiteX0" fmla="*/ 368300 w 784225"/>
                    <a:gd name="connsiteY0" fmla="*/ 609253 h 609253"/>
                    <a:gd name="connsiteX1" fmla="*/ 0 w 784225"/>
                    <a:gd name="connsiteY1" fmla="*/ 606078 h 609253"/>
                    <a:gd name="connsiteX2" fmla="*/ 0 w 784225"/>
                    <a:gd name="connsiteY2" fmla="*/ 377478 h 609253"/>
                    <a:gd name="connsiteX3" fmla="*/ 268835 w 784225"/>
                    <a:gd name="connsiteY3" fmla="*/ 76810 h 609253"/>
                    <a:gd name="connsiteX4" fmla="*/ 784225 w 784225"/>
                    <a:gd name="connsiteY4" fmla="*/ 40928 h 609253"/>
                    <a:gd name="connsiteX5" fmla="*/ 781050 w 784225"/>
                    <a:gd name="connsiteY5" fmla="*/ 307628 h 609253"/>
                    <a:gd name="connsiteX6" fmla="*/ 677965 w 784225"/>
                    <a:gd name="connsiteY6" fmla="*/ 484513 h 609253"/>
                    <a:gd name="connsiteX7" fmla="*/ 485940 w 784225"/>
                    <a:gd name="connsiteY7" fmla="*/ 484513 h 609253"/>
                    <a:gd name="connsiteX8" fmla="*/ 368300 w 784225"/>
                    <a:gd name="connsiteY8" fmla="*/ 609253 h 609253"/>
                    <a:gd name="connsiteX0" fmla="*/ 345645 w 784225"/>
                    <a:gd name="connsiteY0" fmla="*/ 499265 h 606078"/>
                    <a:gd name="connsiteX1" fmla="*/ 0 w 784225"/>
                    <a:gd name="connsiteY1" fmla="*/ 606078 h 606078"/>
                    <a:gd name="connsiteX2" fmla="*/ 0 w 784225"/>
                    <a:gd name="connsiteY2" fmla="*/ 377478 h 606078"/>
                    <a:gd name="connsiteX3" fmla="*/ 268835 w 784225"/>
                    <a:gd name="connsiteY3" fmla="*/ 76810 h 606078"/>
                    <a:gd name="connsiteX4" fmla="*/ 784225 w 784225"/>
                    <a:gd name="connsiteY4" fmla="*/ 40928 h 606078"/>
                    <a:gd name="connsiteX5" fmla="*/ 781050 w 784225"/>
                    <a:gd name="connsiteY5" fmla="*/ 307628 h 606078"/>
                    <a:gd name="connsiteX6" fmla="*/ 677965 w 784225"/>
                    <a:gd name="connsiteY6" fmla="*/ 484513 h 606078"/>
                    <a:gd name="connsiteX7" fmla="*/ 485940 w 784225"/>
                    <a:gd name="connsiteY7" fmla="*/ 484513 h 606078"/>
                    <a:gd name="connsiteX8" fmla="*/ 345645 w 784225"/>
                    <a:gd name="connsiteY8" fmla="*/ 499265 h 606078"/>
                    <a:gd name="connsiteX0" fmla="*/ 345645 w 784225"/>
                    <a:gd name="connsiteY0" fmla="*/ 499265 h 499265"/>
                    <a:gd name="connsiteX1" fmla="*/ 0 w 784225"/>
                    <a:gd name="connsiteY1" fmla="*/ 499265 h 499265"/>
                    <a:gd name="connsiteX2" fmla="*/ 0 w 784225"/>
                    <a:gd name="connsiteY2" fmla="*/ 377478 h 499265"/>
                    <a:gd name="connsiteX3" fmla="*/ 268835 w 784225"/>
                    <a:gd name="connsiteY3" fmla="*/ 76810 h 499265"/>
                    <a:gd name="connsiteX4" fmla="*/ 784225 w 784225"/>
                    <a:gd name="connsiteY4" fmla="*/ 40928 h 499265"/>
                    <a:gd name="connsiteX5" fmla="*/ 781050 w 784225"/>
                    <a:gd name="connsiteY5" fmla="*/ 307628 h 499265"/>
                    <a:gd name="connsiteX6" fmla="*/ 677965 w 784225"/>
                    <a:gd name="connsiteY6" fmla="*/ 484513 h 499265"/>
                    <a:gd name="connsiteX7" fmla="*/ 485940 w 784225"/>
                    <a:gd name="connsiteY7" fmla="*/ 484513 h 499265"/>
                    <a:gd name="connsiteX8" fmla="*/ 345645 w 784225"/>
                    <a:gd name="connsiteY8" fmla="*/ 499265 h 499265"/>
                    <a:gd name="connsiteX0" fmla="*/ 345645 w 784225"/>
                    <a:gd name="connsiteY0" fmla="*/ 499265 h 499265"/>
                    <a:gd name="connsiteX1" fmla="*/ 0 w 784225"/>
                    <a:gd name="connsiteY1" fmla="*/ 499265 h 499265"/>
                    <a:gd name="connsiteX2" fmla="*/ 0 w 784225"/>
                    <a:gd name="connsiteY2" fmla="*/ 377478 h 499265"/>
                    <a:gd name="connsiteX3" fmla="*/ 268835 w 784225"/>
                    <a:gd name="connsiteY3" fmla="*/ 76810 h 499265"/>
                    <a:gd name="connsiteX4" fmla="*/ 784225 w 784225"/>
                    <a:gd name="connsiteY4" fmla="*/ 40928 h 499265"/>
                    <a:gd name="connsiteX5" fmla="*/ 781050 w 784225"/>
                    <a:gd name="connsiteY5" fmla="*/ 307628 h 499265"/>
                    <a:gd name="connsiteX6" fmla="*/ 677965 w 784225"/>
                    <a:gd name="connsiteY6" fmla="*/ 484513 h 499265"/>
                    <a:gd name="connsiteX7" fmla="*/ 499265 w 784225"/>
                    <a:gd name="connsiteY7" fmla="*/ 384051 h 499265"/>
                    <a:gd name="connsiteX8" fmla="*/ 345645 w 784225"/>
                    <a:gd name="connsiteY8" fmla="*/ 499265 h 499265"/>
                    <a:gd name="connsiteX0" fmla="*/ 345645 w 784225"/>
                    <a:gd name="connsiteY0" fmla="*/ 499265 h 499265"/>
                    <a:gd name="connsiteX1" fmla="*/ 0 w 784225"/>
                    <a:gd name="connsiteY1" fmla="*/ 499265 h 499265"/>
                    <a:gd name="connsiteX2" fmla="*/ 0 w 784225"/>
                    <a:gd name="connsiteY2" fmla="*/ 377478 h 499265"/>
                    <a:gd name="connsiteX3" fmla="*/ 268835 w 784225"/>
                    <a:gd name="connsiteY3" fmla="*/ 76810 h 499265"/>
                    <a:gd name="connsiteX4" fmla="*/ 784225 w 784225"/>
                    <a:gd name="connsiteY4" fmla="*/ 40928 h 499265"/>
                    <a:gd name="connsiteX5" fmla="*/ 781050 w 784225"/>
                    <a:gd name="connsiteY5" fmla="*/ 307628 h 499265"/>
                    <a:gd name="connsiteX6" fmla="*/ 652885 w 784225"/>
                    <a:gd name="connsiteY6" fmla="*/ 384051 h 499265"/>
                    <a:gd name="connsiteX7" fmla="*/ 499265 w 784225"/>
                    <a:gd name="connsiteY7" fmla="*/ 384051 h 499265"/>
                    <a:gd name="connsiteX8" fmla="*/ 345645 w 784225"/>
                    <a:gd name="connsiteY8" fmla="*/ 499265 h 499265"/>
                    <a:gd name="connsiteX0" fmla="*/ 345645 w 784225"/>
                    <a:gd name="connsiteY0" fmla="*/ 499265 h 499265"/>
                    <a:gd name="connsiteX1" fmla="*/ 0 w 784225"/>
                    <a:gd name="connsiteY1" fmla="*/ 499265 h 499265"/>
                    <a:gd name="connsiteX2" fmla="*/ 0 w 784225"/>
                    <a:gd name="connsiteY2" fmla="*/ 377478 h 499265"/>
                    <a:gd name="connsiteX3" fmla="*/ 268835 w 784225"/>
                    <a:gd name="connsiteY3" fmla="*/ 76810 h 499265"/>
                    <a:gd name="connsiteX4" fmla="*/ 784225 w 784225"/>
                    <a:gd name="connsiteY4" fmla="*/ 40928 h 499265"/>
                    <a:gd name="connsiteX5" fmla="*/ 768100 w 784225"/>
                    <a:gd name="connsiteY5" fmla="*/ 230431 h 499265"/>
                    <a:gd name="connsiteX6" fmla="*/ 652885 w 784225"/>
                    <a:gd name="connsiteY6" fmla="*/ 384051 h 499265"/>
                    <a:gd name="connsiteX7" fmla="*/ 499265 w 784225"/>
                    <a:gd name="connsiteY7" fmla="*/ 384051 h 499265"/>
                    <a:gd name="connsiteX8" fmla="*/ 345645 w 784225"/>
                    <a:gd name="connsiteY8" fmla="*/ 499265 h 499265"/>
                    <a:gd name="connsiteX0" fmla="*/ 345645 w 769158"/>
                    <a:gd name="connsiteY0" fmla="*/ 501787 h 501787"/>
                    <a:gd name="connsiteX1" fmla="*/ 0 w 769158"/>
                    <a:gd name="connsiteY1" fmla="*/ 501787 h 501787"/>
                    <a:gd name="connsiteX2" fmla="*/ 0 w 769158"/>
                    <a:gd name="connsiteY2" fmla="*/ 380000 h 501787"/>
                    <a:gd name="connsiteX3" fmla="*/ 268835 w 769158"/>
                    <a:gd name="connsiteY3" fmla="*/ 79332 h 501787"/>
                    <a:gd name="connsiteX4" fmla="*/ 768100 w 769158"/>
                    <a:gd name="connsiteY4" fmla="*/ 40928 h 501787"/>
                    <a:gd name="connsiteX5" fmla="*/ 768100 w 769158"/>
                    <a:gd name="connsiteY5" fmla="*/ 232953 h 501787"/>
                    <a:gd name="connsiteX6" fmla="*/ 652885 w 769158"/>
                    <a:gd name="connsiteY6" fmla="*/ 386573 h 501787"/>
                    <a:gd name="connsiteX7" fmla="*/ 499265 w 769158"/>
                    <a:gd name="connsiteY7" fmla="*/ 386573 h 501787"/>
                    <a:gd name="connsiteX8" fmla="*/ 345645 w 769158"/>
                    <a:gd name="connsiteY8" fmla="*/ 501787 h 501787"/>
                    <a:gd name="connsiteX0" fmla="*/ 345645 w 769159"/>
                    <a:gd name="connsiteY0" fmla="*/ 501787 h 501787"/>
                    <a:gd name="connsiteX1" fmla="*/ 0 w 769159"/>
                    <a:gd name="connsiteY1" fmla="*/ 501787 h 501787"/>
                    <a:gd name="connsiteX2" fmla="*/ 0 w 769159"/>
                    <a:gd name="connsiteY2" fmla="*/ 380000 h 501787"/>
                    <a:gd name="connsiteX3" fmla="*/ 268835 w 769159"/>
                    <a:gd name="connsiteY3" fmla="*/ 79332 h 501787"/>
                    <a:gd name="connsiteX4" fmla="*/ 768100 w 769159"/>
                    <a:gd name="connsiteY4" fmla="*/ 40928 h 501787"/>
                    <a:gd name="connsiteX5" fmla="*/ 768101 w 769159"/>
                    <a:gd name="connsiteY5" fmla="*/ 194548 h 501787"/>
                    <a:gd name="connsiteX6" fmla="*/ 652885 w 769159"/>
                    <a:gd name="connsiteY6" fmla="*/ 386573 h 501787"/>
                    <a:gd name="connsiteX7" fmla="*/ 499265 w 769159"/>
                    <a:gd name="connsiteY7" fmla="*/ 386573 h 501787"/>
                    <a:gd name="connsiteX8" fmla="*/ 345645 w 769159"/>
                    <a:gd name="connsiteY8" fmla="*/ 501787 h 50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9159" h="501787">
                      <a:moveTo>
                        <a:pt x="345645" y="501787"/>
                      </a:moveTo>
                      <a:lnTo>
                        <a:pt x="0" y="501787"/>
                      </a:lnTo>
                      <a:lnTo>
                        <a:pt x="0" y="380000"/>
                      </a:lnTo>
                      <a:cubicBezTo>
                        <a:pt x="42585" y="289330"/>
                        <a:pt x="140818" y="135844"/>
                        <a:pt x="268835" y="79332"/>
                      </a:cubicBezTo>
                      <a:cubicBezTo>
                        <a:pt x="396852" y="22820"/>
                        <a:pt x="680510" y="0"/>
                        <a:pt x="768100" y="40928"/>
                      </a:cubicBezTo>
                      <a:cubicBezTo>
                        <a:pt x="767042" y="129828"/>
                        <a:pt x="769159" y="105648"/>
                        <a:pt x="768101" y="194548"/>
                      </a:cubicBezTo>
                      <a:lnTo>
                        <a:pt x="652885" y="386573"/>
                      </a:lnTo>
                      <a:cubicBezTo>
                        <a:pt x="618190" y="372214"/>
                        <a:pt x="550472" y="367371"/>
                        <a:pt x="499265" y="386573"/>
                      </a:cubicBezTo>
                      <a:cubicBezTo>
                        <a:pt x="448058" y="405775"/>
                        <a:pt x="356925" y="459301"/>
                        <a:pt x="345645" y="501787"/>
                      </a:cubicBezTo>
                      <a:close/>
                    </a:path>
                  </a:pathLst>
                </a:custGeom>
                <a:gradFill>
                  <a:gsLst>
                    <a:gs pos="16000">
                      <a:schemeClr val="tx1">
                        <a:lumMod val="95000"/>
                      </a:schemeClr>
                    </a:gs>
                    <a:gs pos="30000">
                      <a:schemeClr val="tx1">
                        <a:lumMod val="50000"/>
                      </a:schemeClr>
                    </a:gs>
                    <a:gs pos="66000">
                      <a:schemeClr val="tx1">
                        <a:lumMod val="75000"/>
                      </a:schemeClr>
                    </a:gs>
                  </a:gsLst>
                  <a:lin ang="0" scaled="0"/>
                </a:gradFill>
                <a:ln w="6350" cap="flat" cmpd="sng" algn="ctr">
                  <a:solidFill>
                    <a:schemeClr val="tx1">
                      <a:lumMod val="50000"/>
                    </a:schemeClr>
                  </a:solidFill>
                  <a:prstDash val="solid"/>
                  <a:round/>
                  <a:headEnd type="none" w="med" len="med"/>
                  <a:tailEnd type="none"/>
                </a:ln>
                <a:effectLst/>
              </p:spPr>
              <p:txBody>
                <a:bodyPr rtlCol="0" anchor="ctr"/>
                <a:lstStyle/>
                <a:p>
                  <a:endParaRPr lang="en-US" sz="1100" dirty="0"/>
                </a:p>
              </p:txBody>
            </p:sp>
            <p:sp>
              <p:nvSpPr>
                <p:cNvPr id="45" name="Freeform 43">
                  <a:extLst>
                    <a:ext uri="{FF2B5EF4-FFF2-40B4-BE49-F238E27FC236}">
                      <a16:creationId xmlns:a16="http://schemas.microsoft.com/office/drawing/2014/main" id="{09F49B6B-ED7A-4A44-BCD6-05F30EBC2D37}"/>
                    </a:ext>
                  </a:extLst>
                </p:cNvPr>
                <p:cNvSpPr/>
                <p:nvPr/>
              </p:nvSpPr>
              <p:spPr bwMode="auto">
                <a:xfrm>
                  <a:off x="5800960" y="2161634"/>
                  <a:ext cx="1098217" cy="510703"/>
                </a:xfrm>
                <a:custGeom>
                  <a:avLst/>
                  <a:gdLst>
                    <a:gd name="connsiteX0" fmla="*/ 368300 w 784225"/>
                    <a:gd name="connsiteY0" fmla="*/ 568325 h 568325"/>
                    <a:gd name="connsiteX1" fmla="*/ 0 w 784225"/>
                    <a:gd name="connsiteY1" fmla="*/ 565150 h 568325"/>
                    <a:gd name="connsiteX2" fmla="*/ 0 w 784225"/>
                    <a:gd name="connsiteY2" fmla="*/ 336550 h 568325"/>
                    <a:gd name="connsiteX3" fmla="*/ 784225 w 784225"/>
                    <a:gd name="connsiteY3" fmla="*/ 0 h 568325"/>
                    <a:gd name="connsiteX4" fmla="*/ 781050 w 784225"/>
                    <a:gd name="connsiteY4" fmla="*/ 266700 h 568325"/>
                    <a:gd name="connsiteX5" fmla="*/ 631825 w 784225"/>
                    <a:gd name="connsiteY5" fmla="*/ 422275 h 568325"/>
                    <a:gd name="connsiteX6" fmla="*/ 368300 w 784225"/>
                    <a:gd name="connsiteY6" fmla="*/ 568325 h 568325"/>
                    <a:gd name="connsiteX0" fmla="*/ 368300 w 784225"/>
                    <a:gd name="connsiteY0" fmla="*/ 568325 h 568325"/>
                    <a:gd name="connsiteX1" fmla="*/ 0 w 784225"/>
                    <a:gd name="connsiteY1" fmla="*/ 565150 h 568325"/>
                    <a:gd name="connsiteX2" fmla="*/ 0 w 784225"/>
                    <a:gd name="connsiteY2" fmla="*/ 336550 h 568325"/>
                    <a:gd name="connsiteX3" fmla="*/ 784225 w 784225"/>
                    <a:gd name="connsiteY3" fmla="*/ 0 h 568325"/>
                    <a:gd name="connsiteX4" fmla="*/ 781050 w 784225"/>
                    <a:gd name="connsiteY4" fmla="*/ 266700 h 568325"/>
                    <a:gd name="connsiteX5" fmla="*/ 639560 w 784225"/>
                    <a:gd name="connsiteY5" fmla="*/ 405180 h 568325"/>
                    <a:gd name="connsiteX6" fmla="*/ 368300 w 784225"/>
                    <a:gd name="connsiteY6" fmla="*/ 568325 h 568325"/>
                    <a:gd name="connsiteX0" fmla="*/ 368300 w 784225"/>
                    <a:gd name="connsiteY0" fmla="*/ 568325 h 568325"/>
                    <a:gd name="connsiteX1" fmla="*/ 0 w 784225"/>
                    <a:gd name="connsiteY1" fmla="*/ 565150 h 568325"/>
                    <a:gd name="connsiteX2" fmla="*/ 0 w 784225"/>
                    <a:gd name="connsiteY2" fmla="*/ 336550 h 568325"/>
                    <a:gd name="connsiteX3" fmla="*/ 784225 w 784225"/>
                    <a:gd name="connsiteY3" fmla="*/ 0 h 568325"/>
                    <a:gd name="connsiteX4" fmla="*/ 781050 w 784225"/>
                    <a:gd name="connsiteY4" fmla="*/ 266700 h 568325"/>
                    <a:gd name="connsiteX5" fmla="*/ 677965 w 784225"/>
                    <a:gd name="connsiteY5" fmla="*/ 443585 h 568325"/>
                    <a:gd name="connsiteX6" fmla="*/ 368300 w 784225"/>
                    <a:gd name="connsiteY6" fmla="*/ 568325 h 568325"/>
                    <a:gd name="connsiteX0" fmla="*/ 368300 w 784225"/>
                    <a:gd name="connsiteY0" fmla="*/ 568325 h 568325"/>
                    <a:gd name="connsiteX1" fmla="*/ 0 w 784225"/>
                    <a:gd name="connsiteY1" fmla="*/ 565150 h 568325"/>
                    <a:gd name="connsiteX2" fmla="*/ 0 w 784225"/>
                    <a:gd name="connsiteY2" fmla="*/ 336550 h 568325"/>
                    <a:gd name="connsiteX3" fmla="*/ 255510 w 784225"/>
                    <a:gd name="connsiteY3" fmla="*/ 21130 h 568325"/>
                    <a:gd name="connsiteX4" fmla="*/ 784225 w 784225"/>
                    <a:gd name="connsiteY4" fmla="*/ 0 h 568325"/>
                    <a:gd name="connsiteX5" fmla="*/ 781050 w 784225"/>
                    <a:gd name="connsiteY5" fmla="*/ 266700 h 568325"/>
                    <a:gd name="connsiteX6" fmla="*/ 677965 w 784225"/>
                    <a:gd name="connsiteY6" fmla="*/ 443585 h 568325"/>
                    <a:gd name="connsiteX7" fmla="*/ 368300 w 784225"/>
                    <a:gd name="connsiteY7" fmla="*/ 568325 h 568325"/>
                    <a:gd name="connsiteX0" fmla="*/ 368300 w 784225"/>
                    <a:gd name="connsiteY0" fmla="*/ 609253 h 609253"/>
                    <a:gd name="connsiteX1" fmla="*/ 0 w 784225"/>
                    <a:gd name="connsiteY1" fmla="*/ 606078 h 609253"/>
                    <a:gd name="connsiteX2" fmla="*/ 0 w 784225"/>
                    <a:gd name="connsiteY2" fmla="*/ 377478 h 609253"/>
                    <a:gd name="connsiteX3" fmla="*/ 255510 w 784225"/>
                    <a:gd name="connsiteY3" fmla="*/ 62058 h 609253"/>
                    <a:gd name="connsiteX4" fmla="*/ 784225 w 784225"/>
                    <a:gd name="connsiteY4" fmla="*/ 40928 h 609253"/>
                    <a:gd name="connsiteX5" fmla="*/ 781050 w 784225"/>
                    <a:gd name="connsiteY5" fmla="*/ 307628 h 609253"/>
                    <a:gd name="connsiteX6" fmla="*/ 677965 w 784225"/>
                    <a:gd name="connsiteY6" fmla="*/ 484513 h 609253"/>
                    <a:gd name="connsiteX7" fmla="*/ 368300 w 784225"/>
                    <a:gd name="connsiteY7" fmla="*/ 609253 h 609253"/>
                    <a:gd name="connsiteX0" fmla="*/ 368300 w 784225"/>
                    <a:gd name="connsiteY0" fmla="*/ 609253 h 609253"/>
                    <a:gd name="connsiteX1" fmla="*/ 0 w 784225"/>
                    <a:gd name="connsiteY1" fmla="*/ 606078 h 609253"/>
                    <a:gd name="connsiteX2" fmla="*/ 0 w 784225"/>
                    <a:gd name="connsiteY2" fmla="*/ 377478 h 609253"/>
                    <a:gd name="connsiteX3" fmla="*/ 255510 w 784225"/>
                    <a:gd name="connsiteY3" fmla="*/ 62058 h 609253"/>
                    <a:gd name="connsiteX4" fmla="*/ 784225 w 784225"/>
                    <a:gd name="connsiteY4" fmla="*/ 40928 h 609253"/>
                    <a:gd name="connsiteX5" fmla="*/ 781050 w 784225"/>
                    <a:gd name="connsiteY5" fmla="*/ 307628 h 609253"/>
                    <a:gd name="connsiteX6" fmla="*/ 677965 w 784225"/>
                    <a:gd name="connsiteY6" fmla="*/ 484513 h 609253"/>
                    <a:gd name="connsiteX7" fmla="*/ 485940 w 784225"/>
                    <a:gd name="connsiteY7" fmla="*/ 484513 h 609253"/>
                    <a:gd name="connsiteX8" fmla="*/ 368300 w 784225"/>
                    <a:gd name="connsiteY8" fmla="*/ 609253 h 609253"/>
                    <a:gd name="connsiteX0" fmla="*/ 368300 w 784225"/>
                    <a:gd name="connsiteY0" fmla="*/ 609253 h 609253"/>
                    <a:gd name="connsiteX1" fmla="*/ 0 w 784225"/>
                    <a:gd name="connsiteY1" fmla="*/ 606078 h 609253"/>
                    <a:gd name="connsiteX2" fmla="*/ 0 w 784225"/>
                    <a:gd name="connsiteY2" fmla="*/ 377478 h 609253"/>
                    <a:gd name="connsiteX3" fmla="*/ 255510 w 784225"/>
                    <a:gd name="connsiteY3" fmla="*/ 62058 h 609253"/>
                    <a:gd name="connsiteX4" fmla="*/ 784225 w 784225"/>
                    <a:gd name="connsiteY4" fmla="*/ 40928 h 609253"/>
                    <a:gd name="connsiteX5" fmla="*/ 781050 w 784225"/>
                    <a:gd name="connsiteY5" fmla="*/ 307628 h 609253"/>
                    <a:gd name="connsiteX6" fmla="*/ 677965 w 784225"/>
                    <a:gd name="connsiteY6" fmla="*/ 484513 h 609253"/>
                    <a:gd name="connsiteX7" fmla="*/ 485940 w 784225"/>
                    <a:gd name="connsiteY7" fmla="*/ 484513 h 609253"/>
                    <a:gd name="connsiteX8" fmla="*/ 368300 w 784225"/>
                    <a:gd name="connsiteY8" fmla="*/ 609253 h 609253"/>
                    <a:gd name="connsiteX0" fmla="*/ 368300 w 784225"/>
                    <a:gd name="connsiteY0" fmla="*/ 609253 h 609253"/>
                    <a:gd name="connsiteX1" fmla="*/ 0 w 784225"/>
                    <a:gd name="connsiteY1" fmla="*/ 606078 h 609253"/>
                    <a:gd name="connsiteX2" fmla="*/ 0 w 784225"/>
                    <a:gd name="connsiteY2" fmla="*/ 377478 h 609253"/>
                    <a:gd name="connsiteX3" fmla="*/ 255510 w 784225"/>
                    <a:gd name="connsiteY3" fmla="*/ 62058 h 609253"/>
                    <a:gd name="connsiteX4" fmla="*/ 784225 w 784225"/>
                    <a:gd name="connsiteY4" fmla="*/ 40928 h 609253"/>
                    <a:gd name="connsiteX5" fmla="*/ 781050 w 784225"/>
                    <a:gd name="connsiteY5" fmla="*/ 307628 h 609253"/>
                    <a:gd name="connsiteX6" fmla="*/ 677965 w 784225"/>
                    <a:gd name="connsiteY6" fmla="*/ 484513 h 609253"/>
                    <a:gd name="connsiteX7" fmla="*/ 485940 w 784225"/>
                    <a:gd name="connsiteY7" fmla="*/ 484513 h 609253"/>
                    <a:gd name="connsiteX8" fmla="*/ 368300 w 784225"/>
                    <a:gd name="connsiteY8" fmla="*/ 609253 h 609253"/>
                    <a:gd name="connsiteX0" fmla="*/ 368300 w 784225"/>
                    <a:gd name="connsiteY0" fmla="*/ 609253 h 609253"/>
                    <a:gd name="connsiteX1" fmla="*/ 0 w 784225"/>
                    <a:gd name="connsiteY1" fmla="*/ 606078 h 609253"/>
                    <a:gd name="connsiteX2" fmla="*/ 0 w 784225"/>
                    <a:gd name="connsiteY2" fmla="*/ 377478 h 609253"/>
                    <a:gd name="connsiteX3" fmla="*/ 255510 w 784225"/>
                    <a:gd name="connsiteY3" fmla="*/ 62058 h 609253"/>
                    <a:gd name="connsiteX4" fmla="*/ 784225 w 784225"/>
                    <a:gd name="connsiteY4" fmla="*/ 40928 h 609253"/>
                    <a:gd name="connsiteX5" fmla="*/ 781050 w 784225"/>
                    <a:gd name="connsiteY5" fmla="*/ 307628 h 609253"/>
                    <a:gd name="connsiteX6" fmla="*/ 677965 w 784225"/>
                    <a:gd name="connsiteY6" fmla="*/ 484513 h 609253"/>
                    <a:gd name="connsiteX7" fmla="*/ 485940 w 784225"/>
                    <a:gd name="connsiteY7" fmla="*/ 484513 h 609253"/>
                    <a:gd name="connsiteX8" fmla="*/ 368300 w 784225"/>
                    <a:gd name="connsiteY8" fmla="*/ 609253 h 609253"/>
                    <a:gd name="connsiteX0" fmla="*/ 368300 w 784225"/>
                    <a:gd name="connsiteY0" fmla="*/ 609253 h 609253"/>
                    <a:gd name="connsiteX1" fmla="*/ 0 w 784225"/>
                    <a:gd name="connsiteY1" fmla="*/ 606078 h 609253"/>
                    <a:gd name="connsiteX2" fmla="*/ 0 w 784225"/>
                    <a:gd name="connsiteY2" fmla="*/ 377478 h 609253"/>
                    <a:gd name="connsiteX3" fmla="*/ 255510 w 784225"/>
                    <a:gd name="connsiteY3" fmla="*/ 62058 h 609253"/>
                    <a:gd name="connsiteX4" fmla="*/ 784225 w 784225"/>
                    <a:gd name="connsiteY4" fmla="*/ 40928 h 609253"/>
                    <a:gd name="connsiteX5" fmla="*/ 781050 w 784225"/>
                    <a:gd name="connsiteY5" fmla="*/ 307628 h 609253"/>
                    <a:gd name="connsiteX6" fmla="*/ 677965 w 784225"/>
                    <a:gd name="connsiteY6" fmla="*/ 484513 h 609253"/>
                    <a:gd name="connsiteX7" fmla="*/ 485940 w 784225"/>
                    <a:gd name="connsiteY7" fmla="*/ 484513 h 609253"/>
                    <a:gd name="connsiteX8" fmla="*/ 368300 w 784225"/>
                    <a:gd name="connsiteY8" fmla="*/ 609253 h 609253"/>
                    <a:gd name="connsiteX0" fmla="*/ 368300 w 784225"/>
                    <a:gd name="connsiteY0" fmla="*/ 609253 h 609253"/>
                    <a:gd name="connsiteX1" fmla="*/ 0 w 784225"/>
                    <a:gd name="connsiteY1" fmla="*/ 606078 h 609253"/>
                    <a:gd name="connsiteX2" fmla="*/ 0 w 784225"/>
                    <a:gd name="connsiteY2" fmla="*/ 377478 h 609253"/>
                    <a:gd name="connsiteX3" fmla="*/ 255510 w 784225"/>
                    <a:gd name="connsiteY3" fmla="*/ 62058 h 609253"/>
                    <a:gd name="connsiteX4" fmla="*/ 784225 w 784225"/>
                    <a:gd name="connsiteY4" fmla="*/ 40928 h 609253"/>
                    <a:gd name="connsiteX5" fmla="*/ 781050 w 784225"/>
                    <a:gd name="connsiteY5" fmla="*/ 307628 h 609253"/>
                    <a:gd name="connsiteX6" fmla="*/ 677965 w 784225"/>
                    <a:gd name="connsiteY6" fmla="*/ 484513 h 609253"/>
                    <a:gd name="connsiteX7" fmla="*/ 485940 w 784225"/>
                    <a:gd name="connsiteY7" fmla="*/ 484513 h 609253"/>
                    <a:gd name="connsiteX8" fmla="*/ 368300 w 784225"/>
                    <a:gd name="connsiteY8" fmla="*/ 609253 h 609253"/>
                    <a:gd name="connsiteX0" fmla="*/ 368300 w 784225"/>
                    <a:gd name="connsiteY0" fmla="*/ 609253 h 609253"/>
                    <a:gd name="connsiteX1" fmla="*/ 0 w 784225"/>
                    <a:gd name="connsiteY1" fmla="*/ 377478 h 609253"/>
                    <a:gd name="connsiteX2" fmla="*/ 255510 w 784225"/>
                    <a:gd name="connsiteY2" fmla="*/ 62058 h 609253"/>
                    <a:gd name="connsiteX3" fmla="*/ 784225 w 784225"/>
                    <a:gd name="connsiteY3" fmla="*/ 40928 h 609253"/>
                    <a:gd name="connsiteX4" fmla="*/ 781050 w 784225"/>
                    <a:gd name="connsiteY4" fmla="*/ 307628 h 609253"/>
                    <a:gd name="connsiteX5" fmla="*/ 677965 w 784225"/>
                    <a:gd name="connsiteY5" fmla="*/ 484513 h 609253"/>
                    <a:gd name="connsiteX6" fmla="*/ 485940 w 784225"/>
                    <a:gd name="connsiteY6" fmla="*/ 484513 h 609253"/>
                    <a:gd name="connsiteX7" fmla="*/ 368300 w 784225"/>
                    <a:gd name="connsiteY7" fmla="*/ 609253 h 609253"/>
                    <a:gd name="connsiteX0" fmla="*/ 368300 w 854634"/>
                    <a:gd name="connsiteY0" fmla="*/ 609253 h 609253"/>
                    <a:gd name="connsiteX1" fmla="*/ 0 w 854634"/>
                    <a:gd name="connsiteY1" fmla="*/ 377478 h 609253"/>
                    <a:gd name="connsiteX2" fmla="*/ 255510 w 854634"/>
                    <a:gd name="connsiteY2" fmla="*/ 62058 h 609253"/>
                    <a:gd name="connsiteX3" fmla="*/ 784225 w 854634"/>
                    <a:gd name="connsiteY3" fmla="*/ 40928 h 609253"/>
                    <a:gd name="connsiteX4" fmla="*/ 677965 w 854634"/>
                    <a:gd name="connsiteY4" fmla="*/ 484513 h 609253"/>
                    <a:gd name="connsiteX5" fmla="*/ 485940 w 854634"/>
                    <a:gd name="connsiteY5" fmla="*/ 484513 h 609253"/>
                    <a:gd name="connsiteX6" fmla="*/ 368300 w 854634"/>
                    <a:gd name="connsiteY6" fmla="*/ 609253 h 609253"/>
                    <a:gd name="connsiteX0" fmla="*/ 368300 w 854634"/>
                    <a:gd name="connsiteY0" fmla="*/ 609253 h 609253"/>
                    <a:gd name="connsiteX1" fmla="*/ 0 w 854634"/>
                    <a:gd name="connsiteY1" fmla="*/ 377478 h 609253"/>
                    <a:gd name="connsiteX2" fmla="*/ 255510 w 854634"/>
                    <a:gd name="connsiteY2" fmla="*/ 62058 h 609253"/>
                    <a:gd name="connsiteX3" fmla="*/ 784225 w 854634"/>
                    <a:gd name="connsiteY3" fmla="*/ 40928 h 609253"/>
                    <a:gd name="connsiteX4" fmla="*/ 677965 w 854634"/>
                    <a:gd name="connsiteY4" fmla="*/ 484513 h 609253"/>
                    <a:gd name="connsiteX5" fmla="*/ 422454 w 854634"/>
                    <a:gd name="connsiteY5" fmla="*/ 345645 h 609253"/>
                    <a:gd name="connsiteX6" fmla="*/ 368300 w 854634"/>
                    <a:gd name="connsiteY6" fmla="*/ 609253 h 609253"/>
                    <a:gd name="connsiteX0" fmla="*/ 307239 w 854634"/>
                    <a:gd name="connsiteY0" fmla="*/ 384050 h 535299"/>
                    <a:gd name="connsiteX1" fmla="*/ 0 w 854634"/>
                    <a:gd name="connsiteY1" fmla="*/ 377478 h 535299"/>
                    <a:gd name="connsiteX2" fmla="*/ 255510 w 854634"/>
                    <a:gd name="connsiteY2" fmla="*/ 62058 h 535299"/>
                    <a:gd name="connsiteX3" fmla="*/ 784225 w 854634"/>
                    <a:gd name="connsiteY3" fmla="*/ 40928 h 535299"/>
                    <a:gd name="connsiteX4" fmla="*/ 677965 w 854634"/>
                    <a:gd name="connsiteY4" fmla="*/ 484513 h 535299"/>
                    <a:gd name="connsiteX5" fmla="*/ 422454 w 854634"/>
                    <a:gd name="connsiteY5" fmla="*/ 345645 h 535299"/>
                    <a:gd name="connsiteX6" fmla="*/ 307239 w 854634"/>
                    <a:gd name="connsiteY6" fmla="*/ 384050 h 535299"/>
                    <a:gd name="connsiteX0" fmla="*/ 307239 w 854634"/>
                    <a:gd name="connsiteY0" fmla="*/ 384050 h 384050"/>
                    <a:gd name="connsiteX1" fmla="*/ 0 w 854634"/>
                    <a:gd name="connsiteY1" fmla="*/ 377478 h 384050"/>
                    <a:gd name="connsiteX2" fmla="*/ 255510 w 854634"/>
                    <a:gd name="connsiteY2" fmla="*/ 62058 h 384050"/>
                    <a:gd name="connsiteX3" fmla="*/ 784225 w 854634"/>
                    <a:gd name="connsiteY3" fmla="*/ 40928 h 384050"/>
                    <a:gd name="connsiteX4" fmla="*/ 614479 w 854634"/>
                    <a:gd name="connsiteY4" fmla="*/ 307240 h 384050"/>
                    <a:gd name="connsiteX5" fmla="*/ 422454 w 854634"/>
                    <a:gd name="connsiteY5" fmla="*/ 345645 h 384050"/>
                    <a:gd name="connsiteX6" fmla="*/ 307239 w 854634"/>
                    <a:gd name="connsiteY6" fmla="*/ 384050 h 384050"/>
                    <a:gd name="connsiteX0" fmla="*/ 307239 w 854634"/>
                    <a:gd name="connsiteY0" fmla="*/ 384050 h 384050"/>
                    <a:gd name="connsiteX1" fmla="*/ 0 w 854634"/>
                    <a:gd name="connsiteY1" fmla="*/ 377478 h 384050"/>
                    <a:gd name="connsiteX2" fmla="*/ 255510 w 854634"/>
                    <a:gd name="connsiteY2" fmla="*/ 62058 h 384050"/>
                    <a:gd name="connsiteX3" fmla="*/ 784225 w 854634"/>
                    <a:gd name="connsiteY3" fmla="*/ 40928 h 384050"/>
                    <a:gd name="connsiteX4" fmla="*/ 614479 w 854634"/>
                    <a:gd name="connsiteY4" fmla="*/ 307240 h 384050"/>
                    <a:gd name="connsiteX5" fmla="*/ 422454 w 854634"/>
                    <a:gd name="connsiteY5" fmla="*/ 345645 h 384050"/>
                    <a:gd name="connsiteX6" fmla="*/ 307239 w 854634"/>
                    <a:gd name="connsiteY6" fmla="*/ 384050 h 384050"/>
                    <a:gd name="connsiteX0" fmla="*/ 307239 w 854634"/>
                    <a:gd name="connsiteY0" fmla="*/ 384050 h 384050"/>
                    <a:gd name="connsiteX1" fmla="*/ 0 w 854634"/>
                    <a:gd name="connsiteY1" fmla="*/ 377478 h 384050"/>
                    <a:gd name="connsiteX2" fmla="*/ 255510 w 854634"/>
                    <a:gd name="connsiteY2" fmla="*/ 62058 h 384050"/>
                    <a:gd name="connsiteX3" fmla="*/ 784225 w 854634"/>
                    <a:gd name="connsiteY3" fmla="*/ 40928 h 384050"/>
                    <a:gd name="connsiteX4" fmla="*/ 614479 w 854634"/>
                    <a:gd name="connsiteY4" fmla="*/ 307240 h 384050"/>
                    <a:gd name="connsiteX5" fmla="*/ 422454 w 854634"/>
                    <a:gd name="connsiteY5" fmla="*/ 345645 h 384050"/>
                    <a:gd name="connsiteX6" fmla="*/ 307239 w 854634"/>
                    <a:gd name="connsiteY6" fmla="*/ 384050 h 384050"/>
                    <a:gd name="connsiteX0" fmla="*/ 307239 w 854634"/>
                    <a:gd name="connsiteY0" fmla="*/ 384050 h 384050"/>
                    <a:gd name="connsiteX1" fmla="*/ 0 w 854634"/>
                    <a:gd name="connsiteY1" fmla="*/ 377478 h 384050"/>
                    <a:gd name="connsiteX2" fmla="*/ 255510 w 854634"/>
                    <a:gd name="connsiteY2" fmla="*/ 62058 h 384050"/>
                    <a:gd name="connsiteX3" fmla="*/ 784225 w 854634"/>
                    <a:gd name="connsiteY3" fmla="*/ 40928 h 384050"/>
                    <a:gd name="connsiteX4" fmla="*/ 652884 w 854634"/>
                    <a:gd name="connsiteY4" fmla="*/ 307240 h 384050"/>
                    <a:gd name="connsiteX5" fmla="*/ 422454 w 854634"/>
                    <a:gd name="connsiteY5" fmla="*/ 345645 h 384050"/>
                    <a:gd name="connsiteX6" fmla="*/ 307239 w 854634"/>
                    <a:gd name="connsiteY6" fmla="*/ 384050 h 384050"/>
                    <a:gd name="connsiteX0" fmla="*/ 307239 w 854634"/>
                    <a:gd name="connsiteY0" fmla="*/ 384050 h 384050"/>
                    <a:gd name="connsiteX1" fmla="*/ 0 w 854634"/>
                    <a:gd name="connsiteY1" fmla="*/ 377478 h 384050"/>
                    <a:gd name="connsiteX2" fmla="*/ 255510 w 854634"/>
                    <a:gd name="connsiteY2" fmla="*/ 62058 h 384050"/>
                    <a:gd name="connsiteX3" fmla="*/ 784225 w 854634"/>
                    <a:gd name="connsiteY3" fmla="*/ 40928 h 384050"/>
                    <a:gd name="connsiteX4" fmla="*/ 652884 w 854634"/>
                    <a:gd name="connsiteY4" fmla="*/ 307240 h 384050"/>
                    <a:gd name="connsiteX5" fmla="*/ 422454 w 854634"/>
                    <a:gd name="connsiteY5" fmla="*/ 345645 h 384050"/>
                    <a:gd name="connsiteX6" fmla="*/ 307239 w 854634"/>
                    <a:gd name="connsiteY6" fmla="*/ 384050 h 384050"/>
                    <a:gd name="connsiteX0" fmla="*/ 307239 w 784225"/>
                    <a:gd name="connsiteY0" fmla="*/ 384050 h 384050"/>
                    <a:gd name="connsiteX1" fmla="*/ 0 w 784225"/>
                    <a:gd name="connsiteY1" fmla="*/ 377478 h 384050"/>
                    <a:gd name="connsiteX2" fmla="*/ 255510 w 784225"/>
                    <a:gd name="connsiteY2" fmla="*/ 62058 h 384050"/>
                    <a:gd name="connsiteX3" fmla="*/ 784225 w 784225"/>
                    <a:gd name="connsiteY3" fmla="*/ 40928 h 384050"/>
                    <a:gd name="connsiteX4" fmla="*/ 652884 w 784225"/>
                    <a:gd name="connsiteY4" fmla="*/ 307240 h 384050"/>
                    <a:gd name="connsiteX5" fmla="*/ 422454 w 784225"/>
                    <a:gd name="connsiteY5" fmla="*/ 345645 h 384050"/>
                    <a:gd name="connsiteX6" fmla="*/ 307239 w 784225"/>
                    <a:gd name="connsiteY6" fmla="*/ 384050 h 384050"/>
                    <a:gd name="connsiteX0" fmla="*/ 307239 w 784225"/>
                    <a:gd name="connsiteY0" fmla="*/ 384050 h 384050"/>
                    <a:gd name="connsiteX1" fmla="*/ 0 w 784225"/>
                    <a:gd name="connsiteY1" fmla="*/ 377478 h 384050"/>
                    <a:gd name="connsiteX2" fmla="*/ 255510 w 784225"/>
                    <a:gd name="connsiteY2" fmla="*/ 62058 h 384050"/>
                    <a:gd name="connsiteX3" fmla="*/ 784225 w 784225"/>
                    <a:gd name="connsiteY3" fmla="*/ 40928 h 384050"/>
                    <a:gd name="connsiteX4" fmla="*/ 652885 w 784225"/>
                    <a:gd name="connsiteY4" fmla="*/ 268835 h 384050"/>
                    <a:gd name="connsiteX5" fmla="*/ 422454 w 784225"/>
                    <a:gd name="connsiteY5" fmla="*/ 345645 h 384050"/>
                    <a:gd name="connsiteX6" fmla="*/ 307239 w 784225"/>
                    <a:gd name="connsiteY6" fmla="*/ 384050 h 384050"/>
                    <a:gd name="connsiteX0" fmla="*/ 307239 w 784225"/>
                    <a:gd name="connsiteY0" fmla="*/ 384050 h 384050"/>
                    <a:gd name="connsiteX1" fmla="*/ 0 w 784225"/>
                    <a:gd name="connsiteY1" fmla="*/ 377478 h 384050"/>
                    <a:gd name="connsiteX2" fmla="*/ 255510 w 784225"/>
                    <a:gd name="connsiteY2" fmla="*/ 62058 h 384050"/>
                    <a:gd name="connsiteX3" fmla="*/ 784225 w 784225"/>
                    <a:gd name="connsiteY3" fmla="*/ 40928 h 384050"/>
                    <a:gd name="connsiteX4" fmla="*/ 652885 w 784225"/>
                    <a:gd name="connsiteY4" fmla="*/ 268835 h 384050"/>
                    <a:gd name="connsiteX5" fmla="*/ 422455 w 784225"/>
                    <a:gd name="connsiteY5" fmla="*/ 268835 h 384050"/>
                    <a:gd name="connsiteX6" fmla="*/ 307239 w 784225"/>
                    <a:gd name="connsiteY6" fmla="*/ 384050 h 384050"/>
                    <a:gd name="connsiteX0" fmla="*/ 307239 w 784225"/>
                    <a:gd name="connsiteY0" fmla="*/ 384050 h 384050"/>
                    <a:gd name="connsiteX1" fmla="*/ 0 w 784225"/>
                    <a:gd name="connsiteY1" fmla="*/ 377478 h 384050"/>
                    <a:gd name="connsiteX2" fmla="*/ 255510 w 784225"/>
                    <a:gd name="connsiteY2" fmla="*/ 62058 h 384050"/>
                    <a:gd name="connsiteX3" fmla="*/ 784225 w 784225"/>
                    <a:gd name="connsiteY3" fmla="*/ 40928 h 384050"/>
                    <a:gd name="connsiteX4" fmla="*/ 652885 w 784225"/>
                    <a:gd name="connsiteY4" fmla="*/ 268835 h 384050"/>
                    <a:gd name="connsiteX5" fmla="*/ 422455 w 784225"/>
                    <a:gd name="connsiteY5" fmla="*/ 268835 h 384050"/>
                    <a:gd name="connsiteX6" fmla="*/ 307239 w 784225"/>
                    <a:gd name="connsiteY6" fmla="*/ 384050 h 384050"/>
                    <a:gd name="connsiteX0" fmla="*/ 345645 w 784225"/>
                    <a:gd name="connsiteY0" fmla="*/ 384050 h 384050"/>
                    <a:gd name="connsiteX1" fmla="*/ 0 w 784225"/>
                    <a:gd name="connsiteY1" fmla="*/ 377478 h 384050"/>
                    <a:gd name="connsiteX2" fmla="*/ 255510 w 784225"/>
                    <a:gd name="connsiteY2" fmla="*/ 62058 h 384050"/>
                    <a:gd name="connsiteX3" fmla="*/ 784225 w 784225"/>
                    <a:gd name="connsiteY3" fmla="*/ 40928 h 384050"/>
                    <a:gd name="connsiteX4" fmla="*/ 652885 w 784225"/>
                    <a:gd name="connsiteY4" fmla="*/ 268835 h 384050"/>
                    <a:gd name="connsiteX5" fmla="*/ 422455 w 784225"/>
                    <a:gd name="connsiteY5" fmla="*/ 268835 h 384050"/>
                    <a:gd name="connsiteX6" fmla="*/ 345645 w 784225"/>
                    <a:gd name="connsiteY6" fmla="*/ 384050 h 384050"/>
                    <a:gd name="connsiteX0" fmla="*/ 345645 w 784225"/>
                    <a:gd name="connsiteY0" fmla="*/ 384050 h 384050"/>
                    <a:gd name="connsiteX1" fmla="*/ 0 w 784225"/>
                    <a:gd name="connsiteY1" fmla="*/ 377478 h 384050"/>
                    <a:gd name="connsiteX2" fmla="*/ 255510 w 784225"/>
                    <a:gd name="connsiteY2" fmla="*/ 62058 h 384050"/>
                    <a:gd name="connsiteX3" fmla="*/ 784225 w 784225"/>
                    <a:gd name="connsiteY3" fmla="*/ 40928 h 384050"/>
                    <a:gd name="connsiteX4" fmla="*/ 652885 w 784225"/>
                    <a:gd name="connsiteY4" fmla="*/ 268835 h 384050"/>
                    <a:gd name="connsiteX5" fmla="*/ 460860 w 784225"/>
                    <a:gd name="connsiteY5" fmla="*/ 268835 h 384050"/>
                    <a:gd name="connsiteX6" fmla="*/ 345645 w 784225"/>
                    <a:gd name="connsiteY6" fmla="*/ 384050 h 384050"/>
                    <a:gd name="connsiteX0" fmla="*/ 345645 w 784225"/>
                    <a:gd name="connsiteY0" fmla="*/ 384050 h 384050"/>
                    <a:gd name="connsiteX1" fmla="*/ 0 w 784225"/>
                    <a:gd name="connsiteY1" fmla="*/ 377478 h 384050"/>
                    <a:gd name="connsiteX2" fmla="*/ 255510 w 784225"/>
                    <a:gd name="connsiteY2" fmla="*/ 62058 h 384050"/>
                    <a:gd name="connsiteX3" fmla="*/ 784225 w 784225"/>
                    <a:gd name="connsiteY3" fmla="*/ 40928 h 384050"/>
                    <a:gd name="connsiteX4" fmla="*/ 652885 w 784225"/>
                    <a:gd name="connsiteY4" fmla="*/ 268835 h 384050"/>
                    <a:gd name="connsiteX5" fmla="*/ 460860 w 784225"/>
                    <a:gd name="connsiteY5" fmla="*/ 268835 h 384050"/>
                    <a:gd name="connsiteX6" fmla="*/ 345645 w 784225"/>
                    <a:gd name="connsiteY6" fmla="*/ 384050 h 384050"/>
                    <a:gd name="connsiteX0" fmla="*/ 345645 w 784225"/>
                    <a:gd name="connsiteY0" fmla="*/ 384050 h 384050"/>
                    <a:gd name="connsiteX1" fmla="*/ 0 w 784225"/>
                    <a:gd name="connsiteY1" fmla="*/ 377478 h 384050"/>
                    <a:gd name="connsiteX2" fmla="*/ 268835 w 784225"/>
                    <a:gd name="connsiteY2" fmla="*/ 76810 h 384050"/>
                    <a:gd name="connsiteX3" fmla="*/ 784225 w 784225"/>
                    <a:gd name="connsiteY3" fmla="*/ 40928 h 384050"/>
                    <a:gd name="connsiteX4" fmla="*/ 652885 w 784225"/>
                    <a:gd name="connsiteY4" fmla="*/ 268835 h 384050"/>
                    <a:gd name="connsiteX5" fmla="*/ 460860 w 784225"/>
                    <a:gd name="connsiteY5" fmla="*/ 268835 h 384050"/>
                    <a:gd name="connsiteX6" fmla="*/ 345645 w 784225"/>
                    <a:gd name="connsiteY6" fmla="*/ 384050 h 38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225" h="384050">
                      <a:moveTo>
                        <a:pt x="345645" y="384050"/>
                      </a:moveTo>
                      <a:lnTo>
                        <a:pt x="0" y="377478"/>
                      </a:lnTo>
                      <a:cubicBezTo>
                        <a:pt x="42585" y="286808"/>
                        <a:pt x="138131" y="132902"/>
                        <a:pt x="268835" y="76810"/>
                      </a:cubicBezTo>
                      <a:cubicBezTo>
                        <a:pt x="399539" y="20718"/>
                        <a:pt x="696635" y="0"/>
                        <a:pt x="784225" y="40928"/>
                      </a:cubicBezTo>
                      <a:cubicBezTo>
                        <a:pt x="769174" y="71532"/>
                        <a:pt x="679435" y="231304"/>
                        <a:pt x="652885" y="268835"/>
                      </a:cubicBezTo>
                      <a:cubicBezTo>
                        <a:pt x="646095" y="271636"/>
                        <a:pt x="512067" y="249633"/>
                        <a:pt x="460860" y="268835"/>
                      </a:cubicBezTo>
                      <a:cubicBezTo>
                        <a:pt x="409653" y="288037"/>
                        <a:pt x="356925" y="341564"/>
                        <a:pt x="345645" y="384050"/>
                      </a:cubicBezTo>
                      <a:close/>
                    </a:path>
                  </a:pathLst>
                </a:custGeom>
                <a:gradFill>
                  <a:gsLst>
                    <a:gs pos="50000">
                      <a:schemeClr val="tx1">
                        <a:lumMod val="95000"/>
                      </a:schemeClr>
                    </a:gs>
                    <a:gs pos="30000">
                      <a:schemeClr val="tx1">
                        <a:lumMod val="65000"/>
                      </a:schemeClr>
                    </a:gs>
                    <a:gs pos="66000">
                      <a:schemeClr val="tx1">
                        <a:lumMod val="65000"/>
                      </a:schemeClr>
                    </a:gs>
                  </a:gsLst>
                  <a:lin ang="18000000" scaled="0"/>
                </a:gradFill>
                <a:ln w="6350" cap="flat" cmpd="sng" algn="ctr">
                  <a:solidFill>
                    <a:schemeClr val="tx1">
                      <a:lumMod val="50000"/>
                    </a:schemeClr>
                  </a:solidFill>
                  <a:prstDash val="solid"/>
                  <a:round/>
                  <a:headEnd type="none" w="med" len="med"/>
                  <a:tailEnd type="none"/>
                </a:ln>
                <a:effectLst/>
              </p:spPr>
              <p:txBody>
                <a:bodyPr rtlCol="0" anchor="ctr"/>
                <a:lstStyle/>
                <a:p>
                  <a:endParaRPr lang="en-US" sz="1100" dirty="0"/>
                </a:p>
              </p:txBody>
            </p:sp>
            <p:cxnSp>
              <p:nvCxnSpPr>
                <p:cNvPr id="46" name="Straight Connector 45">
                  <a:extLst>
                    <a:ext uri="{FF2B5EF4-FFF2-40B4-BE49-F238E27FC236}">
                      <a16:creationId xmlns:a16="http://schemas.microsoft.com/office/drawing/2014/main" id="{B673B049-490E-470B-884E-3D63A921C6EA}"/>
                    </a:ext>
                  </a:extLst>
                </p:cNvPr>
                <p:cNvCxnSpPr>
                  <a:stCxn id="45" idx="0"/>
                  <a:endCxn id="44" idx="0"/>
                </p:cNvCxnSpPr>
                <p:nvPr/>
              </p:nvCxnSpPr>
              <p:spPr bwMode="auto">
                <a:xfrm>
                  <a:off x="6284996" y="2672337"/>
                  <a:ext cx="10162" cy="168340"/>
                </a:xfrm>
                <a:prstGeom prst="line">
                  <a:avLst/>
                </a:prstGeom>
                <a:gradFill>
                  <a:gsLst>
                    <a:gs pos="16000">
                      <a:schemeClr val="tx1">
                        <a:lumMod val="95000"/>
                      </a:schemeClr>
                    </a:gs>
                    <a:gs pos="30000">
                      <a:schemeClr val="tx1">
                        <a:lumMod val="65000"/>
                      </a:schemeClr>
                    </a:gs>
                    <a:gs pos="66000">
                      <a:schemeClr val="tx1">
                        <a:lumMod val="65000"/>
                      </a:schemeClr>
                    </a:gs>
                  </a:gsLst>
                  <a:lin ang="18000000" scaled="0"/>
                </a:gradFill>
                <a:ln w="6350" cap="flat" cmpd="sng" algn="ctr">
                  <a:solidFill>
                    <a:schemeClr val="tx1">
                      <a:lumMod val="50000"/>
                    </a:schemeClr>
                  </a:solidFill>
                  <a:prstDash val="solid"/>
                  <a:round/>
                  <a:headEnd type="none" w="med" len="med"/>
                  <a:tailEnd type="none"/>
                </a:ln>
                <a:effectLst/>
              </p:spPr>
            </p:cxnSp>
            <p:cxnSp>
              <p:nvCxnSpPr>
                <p:cNvPr id="47" name="Straight Connector 46">
                  <a:extLst>
                    <a:ext uri="{FF2B5EF4-FFF2-40B4-BE49-F238E27FC236}">
                      <a16:creationId xmlns:a16="http://schemas.microsoft.com/office/drawing/2014/main" id="{EDD244EA-99A5-4842-8157-1839C2360841}"/>
                    </a:ext>
                  </a:extLst>
                </p:cNvPr>
                <p:cNvCxnSpPr>
                  <a:stCxn id="45" idx="4"/>
                  <a:endCxn id="44" idx="6"/>
                </p:cNvCxnSpPr>
                <p:nvPr/>
              </p:nvCxnSpPr>
              <p:spPr bwMode="auto">
                <a:xfrm>
                  <a:off x="6715250" y="2519126"/>
                  <a:ext cx="19194" cy="165638"/>
                </a:xfrm>
                <a:prstGeom prst="line">
                  <a:avLst/>
                </a:prstGeom>
                <a:gradFill>
                  <a:gsLst>
                    <a:gs pos="16000">
                      <a:schemeClr val="tx1">
                        <a:lumMod val="95000"/>
                      </a:schemeClr>
                    </a:gs>
                    <a:gs pos="30000">
                      <a:schemeClr val="tx1">
                        <a:lumMod val="65000"/>
                      </a:schemeClr>
                    </a:gs>
                    <a:gs pos="66000">
                      <a:schemeClr val="tx1">
                        <a:lumMod val="65000"/>
                      </a:schemeClr>
                    </a:gs>
                  </a:gsLst>
                  <a:lin ang="18000000" scaled="0"/>
                </a:gradFill>
                <a:ln w="6350" cap="flat" cmpd="sng" algn="ctr">
                  <a:solidFill>
                    <a:schemeClr val="tx1">
                      <a:lumMod val="50000"/>
                    </a:schemeClr>
                  </a:solidFill>
                  <a:prstDash val="solid"/>
                  <a:round/>
                  <a:headEnd type="none" w="med" len="med"/>
                  <a:tailEnd type="none"/>
                </a:ln>
                <a:effectLst/>
              </p:spPr>
            </p:cxnSp>
          </p:grpSp>
          <p:sp>
            <p:nvSpPr>
              <p:cNvPr id="24" name="Can 39">
                <a:extLst>
                  <a:ext uri="{FF2B5EF4-FFF2-40B4-BE49-F238E27FC236}">
                    <a16:creationId xmlns:a16="http://schemas.microsoft.com/office/drawing/2014/main" id="{D629A1CE-3DF1-4922-B018-5D3373A27F99}"/>
                  </a:ext>
                </a:extLst>
              </p:cNvPr>
              <p:cNvSpPr/>
              <p:nvPr/>
            </p:nvSpPr>
            <p:spPr bwMode="auto">
              <a:xfrm>
                <a:off x="6300225" y="3051504"/>
                <a:ext cx="384376" cy="549108"/>
              </a:xfrm>
              <a:prstGeom prst="can">
                <a:avLst>
                  <a:gd name="adj" fmla="val 72241"/>
                </a:avLst>
              </a:prstGeom>
              <a:gradFill>
                <a:gsLst>
                  <a:gs pos="16000">
                    <a:schemeClr val="tx1">
                      <a:lumMod val="95000"/>
                    </a:schemeClr>
                  </a:gs>
                  <a:gs pos="30000">
                    <a:schemeClr val="tx1">
                      <a:lumMod val="50000"/>
                    </a:schemeClr>
                  </a:gs>
                  <a:gs pos="66000">
                    <a:schemeClr val="tx1">
                      <a:lumMod val="75000"/>
                    </a:schemeClr>
                  </a:gs>
                </a:gsLst>
                <a:lin ang="0" scaled="0"/>
              </a:gradFill>
              <a:ln w="6350" cap="flat" cmpd="sng" algn="ctr">
                <a:solidFill>
                  <a:schemeClr val="tx1">
                    <a:lumMod val="50000"/>
                  </a:schemeClr>
                </a:solidFill>
                <a:prstDash val="solid"/>
                <a:round/>
                <a:headEnd type="none" w="med" len="med"/>
                <a:tailEnd type="none"/>
              </a:ln>
              <a:effectLst>
                <a:outerShdw blurRad="50800" dist="38100" dir="2700000" algn="tl" rotWithShape="0">
                  <a:prstClr val="black">
                    <a:alpha val="40000"/>
                  </a:prstClr>
                </a:outerShdw>
              </a:effectLst>
            </p:spPr>
            <p:txBody>
              <a:bodyPr rtlCol="0" anchor="ctr"/>
              <a:lstStyle/>
              <a:p>
                <a:endParaRPr lang="en-US" sz="1100" dirty="0"/>
              </a:p>
            </p:txBody>
          </p:sp>
          <p:sp>
            <p:nvSpPr>
              <p:cNvPr id="25" name="Oval 24">
                <a:extLst>
                  <a:ext uri="{FF2B5EF4-FFF2-40B4-BE49-F238E27FC236}">
                    <a16:creationId xmlns:a16="http://schemas.microsoft.com/office/drawing/2014/main" id="{ED29603A-EC6D-41AC-B4B0-02D1D1F52CA1}"/>
                  </a:ext>
                </a:extLst>
              </p:cNvPr>
              <p:cNvSpPr/>
              <p:nvPr/>
            </p:nvSpPr>
            <p:spPr bwMode="auto">
              <a:xfrm>
                <a:off x="6724236" y="3061792"/>
                <a:ext cx="1976791" cy="1317860"/>
              </a:xfrm>
              <a:prstGeom prst="ellipse">
                <a:avLst/>
              </a:prstGeom>
              <a:gradFill>
                <a:gsLst>
                  <a:gs pos="16000">
                    <a:schemeClr val="tx1">
                      <a:lumMod val="95000"/>
                    </a:schemeClr>
                  </a:gs>
                  <a:gs pos="30000">
                    <a:schemeClr val="tx1">
                      <a:lumMod val="50000"/>
                    </a:schemeClr>
                  </a:gs>
                  <a:gs pos="60000">
                    <a:srgbClr val="DAC68E"/>
                  </a:gs>
                  <a:gs pos="66000">
                    <a:schemeClr val="tx1"/>
                  </a:gs>
                </a:gsLst>
                <a:lin ang="18000000" scaled="0"/>
              </a:gradFill>
              <a:ln w="12700" cap="flat" cmpd="sng" algn="ctr">
                <a:solidFill>
                  <a:schemeClr val="tx1"/>
                </a:solidFill>
                <a:prstDash val="solid"/>
                <a:round/>
                <a:headEnd type="none" w="med" len="med"/>
                <a:tailEnd type="none"/>
              </a:ln>
              <a:effectLst/>
            </p:spPr>
            <p:txBody>
              <a:bodyPr rtlCol="0" anchor="ctr"/>
              <a:lstStyle/>
              <a:p>
                <a:endParaRPr lang="en-US" sz="1100" dirty="0"/>
              </a:p>
            </p:txBody>
          </p:sp>
          <p:sp>
            <p:nvSpPr>
              <p:cNvPr id="26" name="Freeform 37">
                <a:extLst>
                  <a:ext uri="{FF2B5EF4-FFF2-40B4-BE49-F238E27FC236}">
                    <a16:creationId xmlns:a16="http://schemas.microsoft.com/office/drawing/2014/main" id="{6BC9E6E8-CA44-4F7F-8BBB-E70776F60C3A}"/>
                  </a:ext>
                </a:extLst>
              </p:cNvPr>
              <p:cNvSpPr/>
              <p:nvPr/>
            </p:nvSpPr>
            <p:spPr bwMode="auto">
              <a:xfrm>
                <a:off x="6377034" y="3446167"/>
                <a:ext cx="806317" cy="795892"/>
              </a:xfrm>
              <a:custGeom>
                <a:avLst/>
                <a:gdLst>
                  <a:gd name="connsiteX0" fmla="*/ 254000 w 644525"/>
                  <a:gd name="connsiteY0" fmla="*/ 0 h 530225"/>
                  <a:gd name="connsiteX1" fmla="*/ 606425 w 644525"/>
                  <a:gd name="connsiteY1" fmla="*/ 485775 h 530225"/>
                  <a:gd name="connsiteX2" fmla="*/ 644525 w 644525"/>
                  <a:gd name="connsiteY2" fmla="*/ 520700 h 530225"/>
                  <a:gd name="connsiteX3" fmla="*/ 619125 w 644525"/>
                  <a:gd name="connsiteY3" fmla="*/ 530225 h 530225"/>
                  <a:gd name="connsiteX4" fmla="*/ 590550 w 644525"/>
                  <a:gd name="connsiteY4" fmla="*/ 498475 h 530225"/>
                  <a:gd name="connsiteX5" fmla="*/ 0 w 644525"/>
                  <a:gd name="connsiteY5" fmla="*/ 88900 h 530225"/>
                  <a:gd name="connsiteX6" fmla="*/ 206375 w 644525"/>
                  <a:gd name="connsiteY6" fmla="*/ 101600 h 530225"/>
                  <a:gd name="connsiteX7" fmla="*/ 254000 w 644525"/>
                  <a:gd name="connsiteY7" fmla="*/ 0 h 53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525" h="530225">
                    <a:moveTo>
                      <a:pt x="254000" y="0"/>
                    </a:moveTo>
                    <a:lnTo>
                      <a:pt x="606425" y="485775"/>
                    </a:lnTo>
                    <a:lnTo>
                      <a:pt x="644525" y="520700"/>
                    </a:lnTo>
                    <a:lnTo>
                      <a:pt x="619125" y="530225"/>
                    </a:lnTo>
                    <a:lnTo>
                      <a:pt x="590550" y="498475"/>
                    </a:lnTo>
                    <a:lnTo>
                      <a:pt x="0" y="88900"/>
                    </a:lnTo>
                    <a:lnTo>
                      <a:pt x="206375" y="101600"/>
                    </a:lnTo>
                    <a:lnTo>
                      <a:pt x="254000" y="0"/>
                    </a:lnTo>
                    <a:close/>
                  </a:path>
                </a:pathLst>
              </a:custGeom>
              <a:gradFill>
                <a:gsLst>
                  <a:gs pos="16000">
                    <a:schemeClr val="tx1">
                      <a:lumMod val="95000"/>
                    </a:schemeClr>
                  </a:gs>
                  <a:gs pos="30000">
                    <a:schemeClr val="tx1">
                      <a:lumMod val="65000"/>
                    </a:schemeClr>
                  </a:gs>
                  <a:gs pos="66000">
                    <a:schemeClr val="tx1">
                      <a:lumMod val="95000"/>
                    </a:schemeClr>
                  </a:gs>
                </a:gsLst>
                <a:lin ang="18000000" scaled="0"/>
              </a:gradFill>
              <a:ln w="6350" cap="flat" cmpd="sng" algn="ctr">
                <a:solidFill>
                  <a:schemeClr val="tx1">
                    <a:lumMod val="50000"/>
                  </a:schemeClr>
                </a:solidFill>
                <a:prstDash val="solid"/>
                <a:round/>
                <a:headEnd type="none" w="med" len="med"/>
                <a:tailEnd type="none"/>
              </a:ln>
              <a:effectLst/>
            </p:spPr>
            <p:txBody>
              <a:bodyPr rtlCol="0" anchor="ctr"/>
              <a:lstStyle/>
              <a:p>
                <a:pPr algn="ctr"/>
                <a:endParaRPr lang="en-US" sz="1100" dirty="0"/>
              </a:p>
            </p:txBody>
          </p:sp>
          <p:sp>
            <p:nvSpPr>
              <p:cNvPr id="27" name="Oval 26">
                <a:extLst>
                  <a:ext uri="{FF2B5EF4-FFF2-40B4-BE49-F238E27FC236}">
                    <a16:creationId xmlns:a16="http://schemas.microsoft.com/office/drawing/2014/main" id="{AE2DA11E-94CF-4646-835D-C85D78DAC1A7}"/>
                  </a:ext>
                </a:extLst>
              </p:cNvPr>
              <p:cNvSpPr/>
              <p:nvPr/>
            </p:nvSpPr>
            <p:spPr bwMode="auto">
              <a:xfrm>
                <a:off x="6724236" y="2951970"/>
                <a:ext cx="1976791" cy="1317860"/>
              </a:xfrm>
              <a:prstGeom prst="ellipse">
                <a:avLst/>
              </a:prstGeom>
              <a:gradFill>
                <a:gsLst>
                  <a:gs pos="16000">
                    <a:schemeClr val="tx1">
                      <a:lumMod val="95000"/>
                    </a:schemeClr>
                  </a:gs>
                  <a:gs pos="30000">
                    <a:schemeClr val="tx1">
                      <a:lumMod val="50000"/>
                    </a:schemeClr>
                  </a:gs>
                  <a:gs pos="60000">
                    <a:srgbClr val="DAC68E"/>
                  </a:gs>
                  <a:gs pos="66000">
                    <a:schemeClr val="tx1"/>
                  </a:gs>
                </a:gsLst>
                <a:lin ang="18000000" scaled="0"/>
              </a:gradFill>
              <a:ln w="12700" cap="flat" cmpd="sng" algn="ctr">
                <a:solidFill>
                  <a:schemeClr val="tx1"/>
                </a:solidFill>
                <a:prstDash val="solid"/>
                <a:round/>
                <a:headEnd type="none" w="med" len="med"/>
                <a:tailEnd type="none"/>
              </a:ln>
              <a:effectLst/>
            </p:spPr>
            <p:txBody>
              <a:bodyPr rtlCol="0" anchor="ctr"/>
              <a:lstStyle/>
              <a:p>
                <a:endParaRPr lang="en-US" sz="1100" dirty="0"/>
              </a:p>
            </p:txBody>
          </p:sp>
          <p:sp>
            <p:nvSpPr>
              <p:cNvPr id="28" name="Freeform 36">
                <a:extLst>
                  <a:ext uri="{FF2B5EF4-FFF2-40B4-BE49-F238E27FC236}">
                    <a16:creationId xmlns:a16="http://schemas.microsoft.com/office/drawing/2014/main" id="{E8E4C515-8913-436B-94CF-6684685E0F94}"/>
                  </a:ext>
                </a:extLst>
              </p:cNvPr>
              <p:cNvSpPr/>
              <p:nvPr/>
            </p:nvSpPr>
            <p:spPr bwMode="auto">
              <a:xfrm>
                <a:off x="6377034" y="3336346"/>
                <a:ext cx="806317" cy="795892"/>
              </a:xfrm>
              <a:custGeom>
                <a:avLst/>
                <a:gdLst>
                  <a:gd name="connsiteX0" fmla="*/ 254000 w 644525"/>
                  <a:gd name="connsiteY0" fmla="*/ 0 h 530225"/>
                  <a:gd name="connsiteX1" fmla="*/ 606425 w 644525"/>
                  <a:gd name="connsiteY1" fmla="*/ 485775 h 530225"/>
                  <a:gd name="connsiteX2" fmla="*/ 644525 w 644525"/>
                  <a:gd name="connsiteY2" fmla="*/ 520700 h 530225"/>
                  <a:gd name="connsiteX3" fmla="*/ 619125 w 644525"/>
                  <a:gd name="connsiteY3" fmla="*/ 530225 h 530225"/>
                  <a:gd name="connsiteX4" fmla="*/ 590550 w 644525"/>
                  <a:gd name="connsiteY4" fmla="*/ 498475 h 530225"/>
                  <a:gd name="connsiteX5" fmla="*/ 0 w 644525"/>
                  <a:gd name="connsiteY5" fmla="*/ 88900 h 530225"/>
                  <a:gd name="connsiteX6" fmla="*/ 206375 w 644525"/>
                  <a:gd name="connsiteY6" fmla="*/ 101600 h 530225"/>
                  <a:gd name="connsiteX7" fmla="*/ 254000 w 644525"/>
                  <a:gd name="connsiteY7" fmla="*/ 0 h 53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525" h="530225">
                    <a:moveTo>
                      <a:pt x="254000" y="0"/>
                    </a:moveTo>
                    <a:lnTo>
                      <a:pt x="606425" y="485775"/>
                    </a:lnTo>
                    <a:lnTo>
                      <a:pt x="644525" y="520700"/>
                    </a:lnTo>
                    <a:lnTo>
                      <a:pt x="619125" y="530225"/>
                    </a:lnTo>
                    <a:lnTo>
                      <a:pt x="590550" y="498475"/>
                    </a:lnTo>
                    <a:lnTo>
                      <a:pt x="0" y="88900"/>
                    </a:lnTo>
                    <a:lnTo>
                      <a:pt x="206375" y="101600"/>
                    </a:lnTo>
                    <a:lnTo>
                      <a:pt x="254000" y="0"/>
                    </a:lnTo>
                    <a:close/>
                  </a:path>
                </a:pathLst>
              </a:custGeom>
              <a:gradFill>
                <a:gsLst>
                  <a:gs pos="16000">
                    <a:schemeClr val="tx1">
                      <a:lumMod val="95000"/>
                    </a:schemeClr>
                  </a:gs>
                  <a:gs pos="30000">
                    <a:schemeClr val="tx1">
                      <a:lumMod val="65000"/>
                    </a:schemeClr>
                  </a:gs>
                  <a:gs pos="66000">
                    <a:schemeClr val="tx1">
                      <a:lumMod val="95000"/>
                    </a:schemeClr>
                  </a:gs>
                </a:gsLst>
                <a:lin ang="18000000" scaled="0"/>
              </a:gradFill>
              <a:ln w="6350" cap="flat" cmpd="sng" algn="ctr">
                <a:solidFill>
                  <a:schemeClr val="tx1">
                    <a:lumMod val="50000"/>
                  </a:schemeClr>
                </a:solidFill>
                <a:prstDash val="solid"/>
                <a:round/>
                <a:headEnd type="none" w="med" len="med"/>
                <a:tailEnd type="none"/>
              </a:ln>
              <a:effectLst/>
            </p:spPr>
            <p:txBody>
              <a:bodyPr rtlCol="0" anchor="ctr"/>
              <a:lstStyle/>
              <a:p>
                <a:pPr algn="ctr"/>
                <a:endParaRPr lang="en-US" sz="1100" dirty="0"/>
              </a:p>
            </p:txBody>
          </p:sp>
          <p:sp>
            <p:nvSpPr>
              <p:cNvPr id="29" name="Oval 28">
                <a:extLst>
                  <a:ext uri="{FF2B5EF4-FFF2-40B4-BE49-F238E27FC236}">
                    <a16:creationId xmlns:a16="http://schemas.microsoft.com/office/drawing/2014/main" id="{25F39FFA-C0AA-409E-9A5C-1B701484BD95}"/>
                  </a:ext>
                </a:extLst>
              </p:cNvPr>
              <p:cNvSpPr/>
              <p:nvPr/>
            </p:nvSpPr>
            <p:spPr bwMode="auto">
              <a:xfrm>
                <a:off x="6724238" y="2842148"/>
                <a:ext cx="1976791" cy="1317860"/>
              </a:xfrm>
              <a:prstGeom prst="ellipse">
                <a:avLst/>
              </a:prstGeom>
              <a:gradFill>
                <a:gsLst>
                  <a:gs pos="29000">
                    <a:schemeClr val="tx1">
                      <a:lumMod val="95000"/>
                    </a:schemeClr>
                  </a:gs>
                  <a:gs pos="45000">
                    <a:srgbClr val="DAC68E"/>
                  </a:gs>
                  <a:gs pos="66000">
                    <a:schemeClr val="tx1"/>
                  </a:gs>
                </a:gsLst>
                <a:lin ang="18000000" scaled="0"/>
              </a:gradFill>
              <a:ln w="12700" cap="flat" cmpd="sng" algn="ctr">
                <a:solidFill>
                  <a:schemeClr val="tx1"/>
                </a:solidFill>
                <a:prstDash val="solid"/>
                <a:round/>
                <a:headEnd type="none" w="med" len="med"/>
                <a:tailEnd type="none"/>
              </a:ln>
              <a:effectLst/>
            </p:spPr>
            <p:txBody>
              <a:bodyPr rtlCol="0" anchor="ctr"/>
              <a:lstStyle/>
              <a:p>
                <a:pPr algn="ctr"/>
                <a:endParaRPr lang="en-US" sz="1100" dirty="0"/>
              </a:p>
            </p:txBody>
          </p:sp>
          <p:sp>
            <p:nvSpPr>
              <p:cNvPr id="30" name="Freeform 35">
                <a:extLst>
                  <a:ext uri="{FF2B5EF4-FFF2-40B4-BE49-F238E27FC236}">
                    <a16:creationId xmlns:a16="http://schemas.microsoft.com/office/drawing/2014/main" id="{0CABFEDC-CD98-4034-B4C4-9163935616EF}"/>
                  </a:ext>
                </a:extLst>
              </p:cNvPr>
              <p:cNvSpPr/>
              <p:nvPr/>
            </p:nvSpPr>
            <p:spPr bwMode="auto">
              <a:xfrm>
                <a:off x="6377035" y="3205123"/>
                <a:ext cx="811052" cy="806505"/>
              </a:xfrm>
              <a:custGeom>
                <a:avLst/>
                <a:gdLst>
                  <a:gd name="connsiteX0" fmla="*/ 254000 w 644525"/>
                  <a:gd name="connsiteY0" fmla="*/ 0 h 530225"/>
                  <a:gd name="connsiteX1" fmla="*/ 606425 w 644525"/>
                  <a:gd name="connsiteY1" fmla="*/ 485775 h 530225"/>
                  <a:gd name="connsiteX2" fmla="*/ 644525 w 644525"/>
                  <a:gd name="connsiteY2" fmla="*/ 520700 h 530225"/>
                  <a:gd name="connsiteX3" fmla="*/ 619125 w 644525"/>
                  <a:gd name="connsiteY3" fmla="*/ 530225 h 530225"/>
                  <a:gd name="connsiteX4" fmla="*/ 590550 w 644525"/>
                  <a:gd name="connsiteY4" fmla="*/ 498475 h 530225"/>
                  <a:gd name="connsiteX5" fmla="*/ 0 w 644525"/>
                  <a:gd name="connsiteY5" fmla="*/ 88900 h 530225"/>
                  <a:gd name="connsiteX6" fmla="*/ 206375 w 644525"/>
                  <a:gd name="connsiteY6" fmla="*/ 101600 h 530225"/>
                  <a:gd name="connsiteX7" fmla="*/ 254000 w 644525"/>
                  <a:gd name="connsiteY7" fmla="*/ 0 h 53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525" h="530225">
                    <a:moveTo>
                      <a:pt x="254000" y="0"/>
                    </a:moveTo>
                    <a:lnTo>
                      <a:pt x="606425" y="485775"/>
                    </a:lnTo>
                    <a:lnTo>
                      <a:pt x="644525" y="520700"/>
                    </a:lnTo>
                    <a:lnTo>
                      <a:pt x="619125" y="530225"/>
                    </a:lnTo>
                    <a:lnTo>
                      <a:pt x="590550" y="498475"/>
                    </a:lnTo>
                    <a:lnTo>
                      <a:pt x="0" y="88900"/>
                    </a:lnTo>
                    <a:lnTo>
                      <a:pt x="206375" y="101600"/>
                    </a:lnTo>
                    <a:lnTo>
                      <a:pt x="254000" y="0"/>
                    </a:lnTo>
                    <a:close/>
                  </a:path>
                </a:pathLst>
              </a:custGeom>
              <a:gradFill>
                <a:gsLst>
                  <a:gs pos="16000">
                    <a:schemeClr val="tx1">
                      <a:lumMod val="95000"/>
                    </a:schemeClr>
                  </a:gs>
                  <a:gs pos="30000">
                    <a:schemeClr val="tx1">
                      <a:lumMod val="65000"/>
                    </a:schemeClr>
                  </a:gs>
                  <a:gs pos="66000">
                    <a:schemeClr val="tx1">
                      <a:lumMod val="95000"/>
                    </a:schemeClr>
                  </a:gs>
                </a:gsLst>
                <a:lin ang="18000000" scaled="0"/>
              </a:gradFill>
              <a:ln w="6350" cap="flat" cmpd="sng" algn="ctr">
                <a:solidFill>
                  <a:schemeClr val="tx1">
                    <a:lumMod val="50000"/>
                  </a:schemeClr>
                </a:solidFill>
                <a:prstDash val="solid"/>
                <a:round/>
                <a:headEnd type="none" w="med" len="med"/>
                <a:tailEnd type="none"/>
              </a:ln>
              <a:effectLst/>
            </p:spPr>
            <p:txBody>
              <a:bodyPr rtlCol="0" anchor="ctr"/>
              <a:lstStyle/>
              <a:p>
                <a:pPr algn="ctr"/>
                <a:endParaRPr lang="en-US" sz="1100" dirty="0"/>
              </a:p>
            </p:txBody>
          </p:sp>
          <p:sp>
            <p:nvSpPr>
              <p:cNvPr id="31" name="Arc 30">
                <a:extLst>
                  <a:ext uri="{FF2B5EF4-FFF2-40B4-BE49-F238E27FC236}">
                    <a16:creationId xmlns:a16="http://schemas.microsoft.com/office/drawing/2014/main" id="{C1A2606E-2056-4B17-8B40-FAFD57F548FA}"/>
                  </a:ext>
                </a:extLst>
              </p:cNvPr>
              <p:cNvSpPr/>
              <p:nvPr/>
            </p:nvSpPr>
            <p:spPr bwMode="auto">
              <a:xfrm rot="5400000">
                <a:off x="5883332" y="2397628"/>
                <a:ext cx="1371455" cy="2150681"/>
              </a:xfrm>
              <a:prstGeom prst="arc">
                <a:avLst>
                  <a:gd name="adj1" fmla="val 17161915"/>
                  <a:gd name="adj2" fmla="val 18724225"/>
                </a:avLst>
              </a:prstGeom>
              <a:noFill/>
              <a:ln w="12700" cap="flat" cmpd="sng" algn="ctr">
                <a:solidFill>
                  <a:schemeClr val="accent6"/>
                </a:solidFill>
                <a:prstDash val="solid"/>
                <a:round/>
                <a:headEnd type="stealth" w="sm" len="med"/>
                <a:tailEnd type="stealth" w="sm" len="med"/>
              </a:ln>
              <a:effectLst/>
            </p:spPr>
            <p:txBody>
              <a:bodyPr rtlCol="0" anchor="ctr"/>
              <a:lstStyle/>
              <a:p>
                <a:pPr algn="ctr"/>
                <a:endParaRPr lang="en-US" sz="1100" dirty="0"/>
              </a:p>
            </p:txBody>
          </p:sp>
          <p:sp>
            <p:nvSpPr>
              <p:cNvPr id="32" name="Freeform 33">
                <a:extLst>
                  <a:ext uri="{FF2B5EF4-FFF2-40B4-BE49-F238E27FC236}">
                    <a16:creationId xmlns:a16="http://schemas.microsoft.com/office/drawing/2014/main" id="{62041E1A-4220-47BE-BF00-D4C2446C1C87}"/>
                  </a:ext>
                </a:extLst>
              </p:cNvPr>
              <p:cNvSpPr/>
              <p:nvPr/>
            </p:nvSpPr>
            <p:spPr bwMode="auto">
              <a:xfrm>
                <a:off x="6415440" y="3166719"/>
                <a:ext cx="1108574" cy="588575"/>
              </a:xfrm>
              <a:custGeom>
                <a:avLst/>
                <a:gdLst>
                  <a:gd name="connsiteX0" fmla="*/ 244475 w 889000"/>
                  <a:gd name="connsiteY0" fmla="*/ 0 h 415925"/>
                  <a:gd name="connsiteX1" fmla="*/ 822325 w 889000"/>
                  <a:gd name="connsiteY1" fmla="*/ 371475 h 415925"/>
                  <a:gd name="connsiteX2" fmla="*/ 889000 w 889000"/>
                  <a:gd name="connsiteY2" fmla="*/ 403225 h 415925"/>
                  <a:gd name="connsiteX3" fmla="*/ 869950 w 889000"/>
                  <a:gd name="connsiteY3" fmla="*/ 415925 h 415925"/>
                  <a:gd name="connsiteX4" fmla="*/ 815975 w 889000"/>
                  <a:gd name="connsiteY4" fmla="*/ 390525 h 415925"/>
                  <a:gd name="connsiteX5" fmla="*/ 0 w 889000"/>
                  <a:gd name="connsiteY5" fmla="*/ 161925 h 415925"/>
                  <a:gd name="connsiteX6" fmla="*/ 200025 w 889000"/>
                  <a:gd name="connsiteY6" fmla="*/ 111125 h 415925"/>
                  <a:gd name="connsiteX7" fmla="*/ 244475 w 889000"/>
                  <a:gd name="connsiteY7" fmla="*/ 0 h 415925"/>
                  <a:gd name="connsiteX0" fmla="*/ 215587 w 889000"/>
                  <a:gd name="connsiteY0" fmla="*/ 0 h 411653"/>
                  <a:gd name="connsiteX1" fmla="*/ 822325 w 889000"/>
                  <a:gd name="connsiteY1" fmla="*/ 367203 h 411653"/>
                  <a:gd name="connsiteX2" fmla="*/ 889000 w 889000"/>
                  <a:gd name="connsiteY2" fmla="*/ 398953 h 411653"/>
                  <a:gd name="connsiteX3" fmla="*/ 869950 w 889000"/>
                  <a:gd name="connsiteY3" fmla="*/ 411653 h 411653"/>
                  <a:gd name="connsiteX4" fmla="*/ 815975 w 889000"/>
                  <a:gd name="connsiteY4" fmla="*/ 386253 h 411653"/>
                  <a:gd name="connsiteX5" fmla="*/ 0 w 889000"/>
                  <a:gd name="connsiteY5" fmla="*/ 157653 h 411653"/>
                  <a:gd name="connsiteX6" fmla="*/ 200025 w 889000"/>
                  <a:gd name="connsiteY6" fmla="*/ 106853 h 411653"/>
                  <a:gd name="connsiteX7" fmla="*/ 215587 w 889000"/>
                  <a:gd name="connsiteY7" fmla="*/ 0 h 411653"/>
                  <a:gd name="connsiteX0" fmla="*/ 215587 w 889000"/>
                  <a:gd name="connsiteY0" fmla="*/ 0 h 411653"/>
                  <a:gd name="connsiteX1" fmla="*/ 822325 w 889000"/>
                  <a:gd name="connsiteY1" fmla="*/ 367203 h 411653"/>
                  <a:gd name="connsiteX2" fmla="*/ 889000 w 889000"/>
                  <a:gd name="connsiteY2" fmla="*/ 398953 h 411653"/>
                  <a:gd name="connsiteX3" fmla="*/ 869950 w 889000"/>
                  <a:gd name="connsiteY3" fmla="*/ 411653 h 411653"/>
                  <a:gd name="connsiteX4" fmla="*/ 815975 w 889000"/>
                  <a:gd name="connsiteY4" fmla="*/ 386253 h 411653"/>
                  <a:gd name="connsiteX5" fmla="*/ 0 w 889000"/>
                  <a:gd name="connsiteY5" fmla="*/ 129720 h 411653"/>
                  <a:gd name="connsiteX6" fmla="*/ 200025 w 889000"/>
                  <a:gd name="connsiteY6" fmla="*/ 106853 h 411653"/>
                  <a:gd name="connsiteX7" fmla="*/ 215587 w 889000"/>
                  <a:gd name="connsiteY7" fmla="*/ 0 h 41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9000" h="411653">
                    <a:moveTo>
                      <a:pt x="215587" y="0"/>
                    </a:moveTo>
                    <a:lnTo>
                      <a:pt x="822325" y="367203"/>
                    </a:lnTo>
                    <a:lnTo>
                      <a:pt x="889000" y="398953"/>
                    </a:lnTo>
                    <a:lnTo>
                      <a:pt x="869950" y="411653"/>
                    </a:lnTo>
                    <a:lnTo>
                      <a:pt x="815975" y="386253"/>
                    </a:lnTo>
                    <a:lnTo>
                      <a:pt x="0" y="129720"/>
                    </a:lnTo>
                    <a:lnTo>
                      <a:pt x="200025" y="106853"/>
                    </a:lnTo>
                    <a:lnTo>
                      <a:pt x="215587" y="0"/>
                    </a:lnTo>
                    <a:close/>
                  </a:path>
                </a:pathLst>
              </a:custGeom>
              <a:noFill/>
              <a:ln w="12700" cap="flat" cmpd="sng" algn="ctr">
                <a:solidFill>
                  <a:schemeClr val="accent6"/>
                </a:solidFill>
                <a:prstDash val="sysDot"/>
                <a:round/>
                <a:headEnd type="arrow" w="sm" len="sm"/>
                <a:tailEnd type="arrow" w="sm" len="sm"/>
              </a:ln>
              <a:effectLst/>
            </p:spPr>
            <p:txBody>
              <a:bodyPr rtlCol="0" anchor="ctr"/>
              <a:lstStyle/>
              <a:p>
                <a:endParaRPr lang="en-US" sz="1100" dirty="0"/>
              </a:p>
            </p:txBody>
          </p:sp>
          <p:sp>
            <p:nvSpPr>
              <p:cNvPr id="33" name="Oval 32">
                <a:extLst>
                  <a:ext uri="{FF2B5EF4-FFF2-40B4-BE49-F238E27FC236}">
                    <a16:creationId xmlns:a16="http://schemas.microsoft.com/office/drawing/2014/main" id="{B59D2E39-35AC-44D6-BA6A-5FD2CCE40E61}"/>
                  </a:ext>
                </a:extLst>
              </p:cNvPr>
              <p:cNvSpPr/>
              <p:nvPr/>
            </p:nvSpPr>
            <p:spPr bwMode="auto">
              <a:xfrm>
                <a:off x="6300225" y="3051504"/>
                <a:ext cx="381760" cy="274554"/>
              </a:xfrm>
              <a:prstGeom prst="ellipse">
                <a:avLst/>
              </a:prstGeom>
              <a:gradFill>
                <a:gsLst>
                  <a:gs pos="50000">
                    <a:schemeClr val="tx1">
                      <a:lumMod val="95000"/>
                    </a:schemeClr>
                  </a:gs>
                  <a:gs pos="30000">
                    <a:schemeClr val="tx1">
                      <a:lumMod val="65000"/>
                    </a:schemeClr>
                  </a:gs>
                  <a:gs pos="66000">
                    <a:schemeClr val="tx1">
                      <a:lumMod val="65000"/>
                    </a:schemeClr>
                  </a:gs>
                </a:gsLst>
                <a:lin ang="18000000" scaled="0"/>
              </a:gradFill>
              <a:ln w="6350" cap="flat" cmpd="sng" algn="ctr">
                <a:solidFill>
                  <a:schemeClr val="tx1">
                    <a:lumMod val="50000"/>
                  </a:schemeClr>
                </a:solidFill>
                <a:prstDash val="solid"/>
                <a:round/>
                <a:headEnd type="none" w="med" len="med"/>
                <a:tailEnd type="none"/>
              </a:ln>
              <a:effectLst/>
            </p:spPr>
            <p:txBody>
              <a:bodyPr rtlCol="0" anchor="ctr"/>
              <a:lstStyle/>
              <a:p>
                <a:endParaRPr lang="en-US" sz="1100" dirty="0"/>
              </a:p>
            </p:txBody>
          </p:sp>
          <p:grpSp>
            <p:nvGrpSpPr>
              <p:cNvPr id="34" name="Group 33">
                <a:extLst>
                  <a:ext uri="{FF2B5EF4-FFF2-40B4-BE49-F238E27FC236}">
                    <a16:creationId xmlns:a16="http://schemas.microsoft.com/office/drawing/2014/main" id="{C7042CE3-1682-4A4A-AEB5-C8BBE4C3D8D1}"/>
                  </a:ext>
                </a:extLst>
              </p:cNvPr>
              <p:cNvGrpSpPr/>
              <p:nvPr/>
            </p:nvGrpSpPr>
            <p:grpSpPr>
              <a:xfrm>
                <a:off x="7383167" y="3230013"/>
                <a:ext cx="653697" cy="487220"/>
                <a:chOff x="7383167" y="2608979"/>
                <a:chExt cx="653697" cy="487220"/>
              </a:xfrm>
            </p:grpSpPr>
            <p:sp>
              <p:nvSpPr>
                <p:cNvPr id="37" name="Oval 36">
                  <a:extLst>
                    <a:ext uri="{FF2B5EF4-FFF2-40B4-BE49-F238E27FC236}">
                      <a16:creationId xmlns:a16="http://schemas.microsoft.com/office/drawing/2014/main" id="{6B5CFE98-F37C-4DEC-9757-83CD77E31249}"/>
                    </a:ext>
                  </a:extLst>
                </p:cNvPr>
                <p:cNvSpPr/>
                <p:nvPr/>
              </p:nvSpPr>
              <p:spPr bwMode="auto">
                <a:xfrm>
                  <a:off x="7383167" y="2660401"/>
                  <a:ext cx="653697" cy="435798"/>
                </a:xfrm>
                <a:prstGeom prst="ellipse">
                  <a:avLst/>
                </a:prstGeom>
                <a:gradFill>
                  <a:gsLst>
                    <a:gs pos="16000">
                      <a:schemeClr val="tx1">
                        <a:lumMod val="95000"/>
                      </a:schemeClr>
                    </a:gs>
                    <a:gs pos="30000">
                      <a:schemeClr val="tx1">
                        <a:lumMod val="50000"/>
                      </a:schemeClr>
                    </a:gs>
                    <a:gs pos="66000">
                      <a:schemeClr val="tx1">
                        <a:lumMod val="75000"/>
                      </a:schemeClr>
                    </a:gs>
                  </a:gsLst>
                  <a:lin ang="0" scaled="0"/>
                </a:gradFill>
                <a:ln w="6350" cap="flat" cmpd="sng" algn="ctr">
                  <a:solidFill>
                    <a:schemeClr val="tx1">
                      <a:lumMod val="50000"/>
                    </a:schemeClr>
                  </a:solidFill>
                  <a:prstDash val="solid"/>
                  <a:round/>
                  <a:headEnd type="none" w="med" len="med"/>
                  <a:tailEnd type="none"/>
                </a:ln>
                <a:effectLst>
                  <a:outerShdw blurRad="50800" dist="38100" dir="2700000" algn="tl" rotWithShape="0">
                    <a:prstClr val="black">
                      <a:alpha val="40000"/>
                    </a:prstClr>
                  </a:outerShdw>
                </a:effectLst>
              </p:spPr>
              <p:txBody>
                <a:bodyPr rtlCol="0" anchor="ctr"/>
                <a:lstStyle/>
                <a:p>
                  <a:endParaRPr lang="en-US" sz="1100" dirty="0"/>
                </a:p>
              </p:txBody>
            </p:sp>
            <p:sp>
              <p:nvSpPr>
                <p:cNvPr id="38" name="Oval 37">
                  <a:extLst>
                    <a:ext uri="{FF2B5EF4-FFF2-40B4-BE49-F238E27FC236}">
                      <a16:creationId xmlns:a16="http://schemas.microsoft.com/office/drawing/2014/main" id="{E8BC471C-E640-4E32-9B56-AB00572255C0}"/>
                    </a:ext>
                  </a:extLst>
                </p:cNvPr>
                <p:cNvSpPr/>
                <p:nvPr/>
              </p:nvSpPr>
              <p:spPr bwMode="auto">
                <a:xfrm>
                  <a:off x="7383167" y="2608979"/>
                  <a:ext cx="653697" cy="435798"/>
                </a:xfrm>
                <a:prstGeom prst="ellipse">
                  <a:avLst/>
                </a:prstGeom>
                <a:gradFill>
                  <a:gsLst>
                    <a:gs pos="50000">
                      <a:schemeClr val="tx1">
                        <a:lumMod val="95000"/>
                      </a:schemeClr>
                    </a:gs>
                    <a:gs pos="30000">
                      <a:schemeClr val="tx1">
                        <a:lumMod val="65000"/>
                      </a:schemeClr>
                    </a:gs>
                    <a:gs pos="66000">
                      <a:schemeClr val="tx1">
                        <a:lumMod val="65000"/>
                      </a:schemeClr>
                    </a:gs>
                  </a:gsLst>
                  <a:lin ang="18000000" scaled="0"/>
                </a:gradFill>
                <a:ln w="6350" cap="flat" cmpd="sng" algn="ctr">
                  <a:solidFill>
                    <a:schemeClr val="tx1">
                      <a:lumMod val="50000"/>
                    </a:schemeClr>
                  </a:solidFill>
                  <a:prstDash val="solid"/>
                  <a:round/>
                  <a:headEnd type="none" w="med" len="med"/>
                  <a:tailEnd type="none"/>
                </a:ln>
                <a:effectLst/>
              </p:spPr>
              <p:txBody>
                <a:bodyPr rtlCol="0" anchor="ctr"/>
                <a:lstStyle/>
                <a:p>
                  <a:endParaRPr lang="en-US" sz="1100" dirty="0"/>
                </a:p>
              </p:txBody>
            </p:sp>
            <p:sp>
              <p:nvSpPr>
                <p:cNvPr id="39" name="Oval 38">
                  <a:extLst>
                    <a:ext uri="{FF2B5EF4-FFF2-40B4-BE49-F238E27FC236}">
                      <a16:creationId xmlns:a16="http://schemas.microsoft.com/office/drawing/2014/main" id="{3FEDF4BE-2502-4C5D-8D39-98707EE12174}"/>
                    </a:ext>
                  </a:extLst>
                </p:cNvPr>
                <p:cNvSpPr/>
                <p:nvPr/>
              </p:nvSpPr>
              <p:spPr bwMode="auto">
                <a:xfrm>
                  <a:off x="7547899" y="2718800"/>
                  <a:ext cx="326849" cy="217899"/>
                </a:xfrm>
                <a:prstGeom prst="ellipse">
                  <a:avLst/>
                </a:prstGeom>
                <a:gradFill>
                  <a:gsLst>
                    <a:gs pos="50000">
                      <a:schemeClr val="tx1">
                        <a:lumMod val="95000"/>
                      </a:schemeClr>
                    </a:gs>
                    <a:gs pos="30000">
                      <a:schemeClr val="tx1">
                        <a:lumMod val="65000"/>
                      </a:schemeClr>
                    </a:gs>
                    <a:gs pos="66000">
                      <a:schemeClr val="tx1">
                        <a:lumMod val="65000"/>
                      </a:schemeClr>
                    </a:gs>
                  </a:gsLst>
                  <a:lin ang="18000000" scaled="0"/>
                </a:gradFill>
                <a:ln w="6350" cap="flat" cmpd="sng" algn="ctr">
                  <a:solidFill>
                    <a:schemeClr val="tx1">
                      <a:lumMod val="50000"/>
                    </a:schemeClr>
                  </a:solidFill>
                  <a:prstDash val="solid"/>
                  <a:round/>
                  <a:headEnd type="none" w="med" len="med"/>
                  <a:tailEnd type="none"/>
                </a:ln>
                <a:effectLst/>
              </p:spPr>
              <p:txBody>
                <a:bodyPr rtlCol="0" anchor="ctr"/>
                <a:lstStyle/>
                <a:p>
                  <a:endParaRPr lang="en-US" sz="1100" dirty="0"/>
                </a:p>
              </p:txBody>
            </p:sp>
            <p:sp>
              <p:nvSpPr>
                <p:cNvPr id="40" name="Oval 39">
                  <a:extLst>
                    <a:ext uri="{FF2B5EF4-FFF2-40B4-BE49-F238E27FC236}">
                      <a16:creationId xmlns:a16="http://schemas.microsoft.com/office/drawing/2014/main" id="{7D24AE6D-8163-4788-9893-66059616F1D7}"/>
                    </a:ext>
                  </a:extLst>
                </p:cNvPr>
                <p:cNvSpPr/>
                <p:nvPr/>
              </p:nvSpPr>
              <p:spPr bwMode="auto">
                <a:xfrm>
                  <a:off x="7520665" y="2931551"/>
                  <a:ext cx="111566" cy="65368"/>
                </a:xfrm>
                <a:prstGeom prst="ellipse">
                  <a:avLst/>
                </a:prstGeom>
                <a:gradFill>
                  <a:gsLst>
                    <a:gs pos="50000">
                      <a:schemeClr val="tx1">
                        <a:lumMod val="95000"/>
                      </a:schemeClr>
                    </a:gs>
                    <a:gs pos="30000">
                      <a:schemeClr val="tx1">
                        <a:lumMod val="65000"/>
                      </a:schemeClr>
                    </a:gs>
                    <a:gs pos="66000">
                      <a:schemeClr val="tx1">
                        <a:lumMod val="65000"/>
                      </a:schemeClr>
                    </a:gs>
                  </a:gsLst>
                  <a:lin ang="18000000" scaled="0"/>
                </a:gradFill>
                <a:ln w="6350" cap="flat" cmpd="sng" algn="ctr">
                  <a:solidFill>
                    <a:schemeClr val="tx1">
                      <a:lumMod val="50000"/>
                    </a:schemeClr>
                  </a:solidFill>
                  <a:prstDash val="solid"/>
                  <a:round/>
                  <a:headEnd type="none" w="med" len="med"/>
                  <a:tailEnd type="none"/>
                </a:ln>
                <a:effectLst/>
              </p:spPr>
              <p:txBody>
                <a:bodyPr rtlCol="0" anchor="ctr"/>
                <a:lstStyle/>
                <a:p>
                  <a:endParaRPr lang="en-US" sz="1100" dirty="0"/>
                </a:p>
              </p:txBody>
            </p:sp>
            <p:sp>
              <p:nvSpPr>
                <p:cNvPr id="41" name="Oval 40">
                  <a:extLst>
                    <a:ext uri="{FF2B5EF4-FFF2-40B4-BE49-F238E27FC236}">
                      <a16:creationId xmlns:a16="http://schemas.microsoft.com/office/drawing/2014/main" id="{32EB9ED6-5458-4A5A-A8C0-4A7008D75D48}"/>
                    </a:ext>
                  </a:extLst>
                </p:cNvPr>
                <p:cNvSpPr/>
                <p:nvPr/>
              </p:nvSpPr>
              <p:spPr bwMode="auto">
                <a:xfrm>
                  <a:off x="7767543" y="2656997"/>
                  <a:ext cx="111566" cy="65368"/>
                </a:xfrm>
                <a:prstGeom prst="ellipse">
                  <a:avLst/>
                </a:prstGeom>
                <a:gradFill>
                  <a:gsLst>
                    <a:gs pos="50000">
                      <a:schemeClr val="tx1">
                        <a:lumMod val="95000"/>
                      </a:schemeClr>
                    </a:gs>
                    <a:gs pos="30000">
                      <a:schemeClr val="tx1">
                        <a:lumMod val="65000"/>
                      </a:schemeClr>
                    </a:gs>
                    <a:gs pos="66000">
                      <a:schemeClr val="tx1">
                        <a:lumMod val="65000"/>
                      </a:schemeClr>
                    </a:gs>
                  </a:gsLst>
                  <a:lin ang="18000000" scaled="0"/>
                </a:gradFill>
                <a:ln w="6350" cap="flat" cmpd="sng" algn="ctr">
                  <a:solidFill>
                    <a:schemeClr val="tx1">
                      <a:lumMod val="50000"/>
                    </a:schemeClr>
                  </a:solidFill>
                  <a:prstDash val="solid"/>
                  <a:round/>
                  <a:headEnd type="none" w="med" len="med"/>
                  <a:tailEnd type="none"/>
                </a:ln>
                <a:effectLst/>
              </p:spPr>
              <p:txBody>
                <a:bodyPr rtlCol="0" anchor="ctr"/>
                <a:lstStyle/>
                <a:p>
                  <a:endParaRPr lang="en-US" sz="1100" dirty="0"/>
                </a:p>
              </p:txBody>
            </p:sp>
            <p:sp>
              <p:nvSpPr>
                <p:cNvPr id="42" name="Oval 41">
                  <a:extLst>
                    <a:ext uri="{FF2B5EF4-FFF2-40B4-BE49-F238E27FC236}">
                      <a16:creationId xmlns:a16="http://schemas.microsoft.com/office/drawing/2014/main" id="{CDA3F5FE-3CC0-4893-9C69-018E9602A2B3}"/>
                    </a:ext>
                  </a:extLst>
                </p:cNvPr>
                <p:cNvSpPr/>
                <p:nvPr/>
              </p:nvSpPr>
              <p:spPr bwMode="auto">
                <a:xfrm>
                  <a:off x="7438078" y="2715312"/>
                  <a:ext cx="111566" cy="65368"/>
                </a:xfrm>
                <a:prstGeom prst="ellipse">
                  <a:avLst/>
                </a:prstGeom>
                <a:gradFill>
                  <a:gsLst>
                    <a:gs pos="50000">
                      <a:schemeClr val="tx1">
                        <a:lumMod val="95000"/>
                      </a:schemeClr>
                    </a:gs>
                    <a:gs pos="30000">
                      <a:schemeClr val="tx1">
                        <a:lumMod val="65000"/>
                      </a:schemeClr>
                    </a:gs>
                    <a:gs pos="66000">
                      <a:schemeClr val="tx1">
                        <a:lumMod val="65000"/>
                      </a:schemeClr>
                    </a:gs>
                  </a:gsLst>
                  <a:lin ang="18000000" scaled="0"/>
                </a:gradFill>
                <a:ln w="6350" cap="flat" cmpd="sng" algn="ctr">
                  <a:solidFill>
                    <a:schemeClr val="tx1">
                      <a:lumMod val="50000"/>
                    </a:schemeClr>
                  </a:solidFill>
                  <a:prstDash val="solid"/>
                  <a:round/>
                  <a:headEnd type="none" w="med" len="med"/>
                  <a:tailEnd type="none"/>
                </a:ln>
                <a:effectLst/>
              </p:spPr>
              <p:txBody>
                <a:bodyPr rtlCol="0" anchor="ctr"/>
                <a:lstStyle/>
                <a:p>
                  <a:endParaRPr lang="en-US" sz="1100" dirty="0"/>
                </a:p>
              </p:txBody>
            </p:sp>
            <p:sp>
              <p:nvSpPr>
                <p:cNvPr id="43" name="Oval 42">
                  <a:extLst>
                    <a:ext uri="{FF2B5EF4-FFF2-40B4-BE49-F238E27FC236}">
                      <a16:creationId xmlns:a16="http://schemas.microsoft.com/office/drawing/2014/main" id="{CB168EB8-83AC-40DF-A701-9C173C33F2B3}"/>
                    </a:ext>
                  </a:extLst>
                </p:cNvPr>
                <p:cNvSpPr/>
                <p:nvPr/>
              </p:nvSpPr>
              <p:spPr bwMode="auto">
                <a:xfrm>
                  <a:off x="7867152" y="2876640"/>
                  <a:ext cx="111566" cy="65368"/>
                </a:xfrm>
                <a:prstGeom prst="ellipse">
                  <a:avLst/>
                </a:prstGeom>
                <a:gradFill>
                  <a:gsLst>
                    <a:gs pos="50000">
                      <a:schemeClr val="tx1">
                        <a:lumMod val="95000"/>
                      </a:schemeClr>
                    </a:gs>
                    <a:gs pos="30000">
                      <a:schemeClr val="tx1">
                        <a:lumMod val="65000"/>
                      </a:schemeClr>
                    </a:gs>
                    <a:gs pos="66000">
                      <a:schemeClr val="tx1">
                        <a:lumMod val="65000"/>
                      </a:schemeClr>
                    </a:gs>
                  </a:gsLst>
                  <a:lin ang="18000000" scaled="0"/>
                </a:gradFill>
                <a:ln w="6350" cap="flat" cmpd="sng" algn="ctr">
                  <a:solidFill>
                    <a:schemeClr val="tx1">
                      <a:lumMod val="50000"/>
                    </a:schemeClr>
                  </a:solidFill>
                  <a:prstDash val="solid"/>
                  <a:round/>
                  <a:headEnd type="none" w="med" len="med"/>
                  <a:tailEnd type="none"/>
                </a:ln>
                <a:effectLst/>
              </p:spPr>
              <p:txBody>
                <a:bodyPr rtlCol="0" anchor="ctr"/>
                <a:lstStyle/>
                <a:p>
                  <a:endParaRPr lang="en-US" sz="1100" dirty="0"/>
                </a:p>
              </p:txBody>
            </p:sp>
          </p:grpSp>
          <p:sp>
            <p:nvSpPr>
              <p:cNvPr id="35" name="Arc 34">
                <a:extLst>
                  <a:ext uri="{FF2B5EF4-FFF2-40B4-BE49-F238E27FC236}">
                    <a16:creationId xmlns:a16="http://schemas.microsoft.com/office/drawing/2014/main" id="{3D8B6D00-AAB1-437D-8768-F4E341E1FB9D}"/>
                  </a:ext>
                </a:extLst>
              </p:cNvPr>
              <p:cNvSpPr/>
              <p:nvPr/>
            </p:nvSpPr>
            <p:spPr bwMode="auto">
              <a:xfrm rot="5400000">
                <a:off x="6834059" y="2347950"/>
                <a:ext cx="1317858" cy="2306256"/>
              </a:xfrm>
              <a:prstGeom prst="arc">
                <a:avLst>
                  <a:gd name="adj1" fmla="val 13409003"/>
                  <a:gd name="adj2" fmla="val 18724225"/>
                </a:avLst>
              </a:prstGeom>
              <a:noFill/>
              <a:ln w="19050" cap="flat" cmpd="sng" algn="ctr">
                <a:solidFill>
                  <a:schemeClr val="bg2"/>
                </a:solidFill>
                <a:prstDash val="solid"/>
                <a:round/>
                <a:headEnd type="stealth" w="lg" len="lg"/>
                <a:tailEnd type="none" w="sm" len="sm"/>
              </a:ln>
              <a:effectLst/>
            </p:spPr>
            <p:txBody>
              <a:bodyPr rtlCol="0" anchor="ctr"/>
              <a:lstStyle/>
              <a:p>
                <a:pPr algn="ctr"/>
                <a:endParaRPr lang="en-US" sz="1100" dirty="0"/>
              </a:p>
            </p:txBody>
          </p:sp>
          <p:sp>
            <p:nvSpPr>
              <p:cNvPr id="36" name="Arc 35">
                <a:extLst>
                  <a:ext uri="{FF2B5EF4-FFF2-40B4-BE49-F238E27FC236}">
                    <a16:creationId xmlns:a16="http://schemas.microsoft.com/office/drawing/2014/main" id="{DA9A5E2B-301A-498A-A58F-83AF62355216}"/>
                  </a:ext>
                </a:extLst>
              </p:cNvPr>
              <p:cNvSpPr/>
              <p:nvPr/>
            </p:nvSpPr>
            <p:spPr bwMode="auto">
              <a:xfrm rot="5400000" flipH="1" flipV="1">
                <a:off x="6377037" y="3044949"/>
                <a:ext cx="230430" cy="307242"/>
              </a:xfrm>
              <a:prstGeom prst="arc">
                <a:avLst>
                  <a:gd name="adj1" fmla="val 16529119"/>
                  <a:gd name="adj2" fmla="val 20712538"/>
                </a:avLst>
              </a:prstGeom>
              <a:noFill/>
              <a:ln w="12700" cap="flat" cmpd="sng" algn="ctr">
                <a:solidFill>
                  <a:schemeClr val="accent6"/>
                </a:solidFill>
                <a:prstDash val="solid"/>
                <a:round/>
                <a:headEnd type="stealth" w="sm" len="med"/>
                <a:tailEnd type="stealth" w="sm" len="med"/>
              </a:ln>
              <a:effectLst/>
            </p:spPr>
            <p:txBody>
              <a:bodyPr rtlCol="0" anchor="ctr"/>
              <a:lstStyle/>
              <a:p>
                <a:pPr algn="ctr"/>
                <a:endParaRPr lang="en-US" sz="1100" dirty="0"/>
              </a:p>
            </p:txBody>
          </p:sp>
        </p:grpSp>
        <p:grpSp>
          <p:nvGrpSpPr>
            <p:cNvPr id="9" name="Group 8">
              <a:extLst>
                <a:ext uri="{FF2B5EF4-FFF2-40B4-BE49-F238E27FC236}">
                  <a16:creationId xmlns:a16="http://schemas.microsoft.com/office/drawing/2014/main" id="{CF42CD10-C8BA-4E35-B766-7CAD94987CCA}"/>
                </a:ext>
              </a:extLst>
            </p:cNvPr>
            <p:cNvGrpSpPr/>
            <p:nvPr/>
          </p:nvGrpSpPr>
          <p:grpSpPr>
            <a:xfrm>
              <a:off x="4291032" y="1972001"/>
              <a:ext cx="4974950" cy="2936828"/>
              <a:chOff x="4291032" y="1972001"/>
              <a:chExt cx="4974950" cy="2936828"/>
            </a:xfrm>
          </p:grpSpPr>
          <p:sp>
            <p:nvSpPr>
              <p:cNvPr id="10" name="Text Box 7">
                <a:extLst>
                  <a:ext uri="{FF2B5EF4-FFF2-40B4-BE49-F238E27FC236}">
                    <a16:creationId xmlns:a16="http://schemas.microsoft.com/office/drawing/2014/main" id="{3A0B51E1-3604-422E-9C32-23E4CE077EA1}"/>
                  </a:ext>
                </a:extLst>
              </p:cNvPr>
              <p:cNvSpPr txBox="1">
                <a:spLocks noChangeArrowheads="1"/>
              </p:cNvSpPr>
              <p:nvPr/>
            </p:nvSpPr>
            <p:spPr bwMode="auto">
              <a:xfrm>
                <a:off x="5250404" y="4334313"/>
                <a:ext cx="3584551" cy="574516"/>
              </a:xfrm>
              <a:prstGeom prst="rect">
                <a:avLst/>
              </a:prstGeom>
              <a:noFill/>
              <a:ln w="50800" algn="ctr">
                <a:noFill/>
                <a:miter lim="800000"/>
                <a:headEnd/>
                <a:tailEnd/>
              </a:ln>
              <a:effectLst/>
            </p:spPr>
            <p:txBody>
              <a:bodyPr wrap="square">
                <a:spAutoFit/>
              </a:bodyPr>
              <a:lstStyle/>
              <a:p>
                <a:pPr>
                  <a:defRPr/>
                </a:pPr>
                <a:r>
                  <a:rPr lang="en-US" sz="1100" dirty="0"/>
                  <a:t>Disks / Platters</a:t>
                </a:r>
              </a:p>
              <a:p>
                <a:pPr>
                  <a:defRPr/>
                </a:pPr>
                <a:r>
                  <a:rPr lang="en-US" sz="1100" dirty="0"/>
                  <a:t>(2 magnetic surfaces each)</a:t>
                </a:r>
              </a:p>
            </p:txBody>
          </p:sp>
          <p:sp>
            <p:nvSpPr>
              <p:cNvPr id="11" name="Text Box 7">
                <a:extLst>
                  <a:ext uri="{FF2B5EF4-FFF2-40B4-BE49-F238E27FC236}">
                    <a16:creationId xmlns:a16="http://schemas.microsoft.com/office/drawing/2014/main" id="{AA05DB4E-72E4-4196-9C42-0D6B8E3AC92D}"/>
                  </a:ext>
                </a:extLst>
              </p:cNvPr>
              <p:cNvSpPr txBox="1">
                <a:spLocks noChangeArrowheads="1"/>
              </p:cNvSpPr>
              <p:nvPr/>
            </p:nvSpPr>
            <p:spPr bwMode="auto">
              <a:xfrm>
                <a:off x="8182070" y="2614825"/>
                <a:ext cx="1083912" cy="348813"/>
              </a:xfrm>
              <a:prstGeom prst="rect">
                <a:avLst/>
              </a:prstGeom>
              <a:noFill/>
              <a:ln w="50800" algn="ctr">
                <a:noFill/>
                <a:miter lim="800000"/>
                <a:headEnd/>
                <a:tailEnd/>
              </a:ln>
              <a:effectLst/>
            </p:spPr>
            <p:txBody>
              <a:bodyPr wrap="square">
                <a:spAutoFit/>
              </a:bodyPr>
              <a:lstStyle/>
              <a:p>
                <a:pPr>
                  <a:lnSpc>
                    <a:spcPct val="100000"/>
                  </a:lnSpc>
                  <a:spcBef>
                    <a:spcPct val="50000"/>
                  </a:spcBef>
                  <a:defRPr/>
                </a:pPr>
                <a:r>
                  <a:rPr lang="en-US" sz="1100" dirty="0"/>
                  <a:t>3-30K RPM</a:t>
                </a:r>
              </a:p>
            </p:txBody>
          </p:sp>
          <p:sp>
            <p:nvSpPr>
              <p:cNvPr id="12" name="Text Box 7">
                <a:extLst>
                  <a:ext uri="{FF2B5EF4-FFF2-40B4-BE49-F238E27FC236}">
                    <a16:creationId xmlns:a16="http://schemas.microsoft.com/office/drawing/2014/main" id="{76F41B4A-D49E-4F9E-917E-CC9ED3AAC220}"/>
                  </a:ext>
                </a:extLst>
              </p:cNvPr>
              <p:cNvSpPr txBox="1">
                <a:spLocks noChangeArrowheads="1"/>
              </p:cNvSpPr>
              <p:nvPr/>
            </p:nvSpPr>
            <p:spPr bwMode="auto">
              <a:xfrm>
                <a:off x="7221944" y="2206594"/>
                <a:ext cx="1479081" cy="348813"/>
              </a:xfrm>
              <a:prstGeom prst="rect">
                <a:avLst/>
              </a:prstGeom>
              <a:noFill/>
              <a:ln w="50800" algn="ctr">
                <a:noFill/>
                <a:miter lim="800000"/>
                <a:headEnd/>
                <a:tailEnd/>
              </a:ln>
              <a:effectLst/>
            </p:spPr>
            <p:txBody>
              <a:bodyPr wrap="square">
                <a:spAutoFit/>
              </a:bodyPr>
              <a:lstStyle/>
              <a:p>
                <a:pPr>
                  <a:lnSpc>
                    <a:spcPct val="100000"/>
                  </a:lnSpc>
                  <a:spcBef>
                    <a:spcPct val="50000"/>
                  </a:spcBef>
                  <a:defRPr/>
                </a:pPr>
                <a:r>
                  <a:rPr lang="en-US" sz="1100" dirty="0"/>
                  <a:t>Spindle / Motor</a:t>
                </a:r>
              </a:p>
            </p:txBody>
          </p:sp>
          <p:sp>
            <p:nvSpPr>
              <p:cNvPr id="13" name="Text Box 7">
                <a:extLst>
                  <a:ext uri="{FF2B5EF4-FFF2-40B4-BE49-F238E27FC236}">
                    <a16:creationId xmlns:a16="http://schemas.microsoft.com/office/drawing/2014/main" id="{0568134F-81F4-43B9-86CA-E13D5B0CEE04}"/>
                  </a:ext>
                </a:extLst>
              </p:cNvPr>
              <p:cNvSpPr txBox="1">
                <a:spLocks noChangeArrowheads="1"/>
              </p:cNvSpPr>
              <p:nvPr/>
            </p:nvSpPr>
            <p:spPr bwMode="auto">
              <a:xfrm>
                <a:off x="4291032" y="3020151"/>
                <a:ext cx="1895808" cy="348813"/>
              </a:xfrm>
              <a:prstGeom prst="rect">
                <a:avLst/>
              </a:prstGeom>
              <a:noFill/>
              <a:ln w="50800" algn="ctr">
                <a:noFill/>
                <a:miter lim="800000"/>
                <a:headEnd/>
                <a:tailEnd/>
              </a:ln>
              <a:effectLst/>
            </p:spPr>
            <p:txBody>
              <a:bodyPr wrap="square">
                <a:spAutoFit/>
              </a:bodyPr>
              <a:lstStyle/>
              <a:p>
                <a:pPr>
                  <a:lnSpc>
                    <a:spcPct val="100000"/>
                  </a:lnSpc>
                  <a:spcBef>
                    <a:spcPct val="50000"/>
                  </a:spcBef>
                  <a:defRPr/>
                </a:pPr>
                <a:r>
                  <a:rPr lang="en-US" sz="1100" dirty="0"/>
                  <a:t>Actuator Arm</a:t>
                </a:r>
              </a:p>
            </p:txBody>
          </p:sp>
          <p:sp>
            <p:nvSpPr>
              <p:cNvPr id="14" name="Text Box 7">
                <a:extLst>
                  <a:ext uri="{FF2B5EF4-FFF2-40B4-BE49-F238E27FC236}">
                    <a16:creationId xmlns:a16="http://schemas.microsoft.com/office/drawing/2014/main" id="{17FBAC76-0508-427A-8ABC-883867A7C2DA}"/>
                  </a:ext>
                </a:extLst>
              </p:cNvPr>
              <p:cNvSpPr txBox="1">
                <a:spLocks noChangeArrowheads="1"/>
              </p:cNvSpPr>
              <p:nvPr/>
            </p:nvSpPr>
            <p:spPr bwMode="auto">
              <a:xfrm>
                <a:off x="4410856" y="3648358"/>
                <a:ext cx="844909" cy="800219"/>
              </a:xfrm>
              <a:prstGeom prst="rect">
                <a:avLst/>
              </a:prstGeom>
              <a:noFill/>
              <a:ln w="50800" algn="ctr">
                <a:noFill/>
                <a:miter lim="800000"/>
                <a:headEnd/>
                <a:tailEnd/>
              </a:ln>
              <a:effectLst/>
            </p:spPr>
            <p:txBody>
              <a:bodyPr wrap="square">
                <a:spAutoFit/>
              </a:bodyPr>
              <a:lstStyle/>
              <a:p>
                <a:pPr>
                  <a:lnSpc>
                    <a:spcPct val="100000"/>
                  </a:lnSpc>
                  <a:spcBef>
                    <a:spcPct val="50000"/>
                  </a:spcBef>
                  <a:defRPr/>
                </a:pPr>
                <a:r>
                  <a:rPr lang="en-US" sz="1100" dirty="0"/>
                  <a:t>Read / Write Heads</a:t>
                </a:r>
              </a:p>
            </p:txBody>
          </p:sp>
          <p:sp>
            <p:nvSpPr>
              <p:cNvPr id="15" name="Text Box 7">
                <a:extLst>
                  <a:ext uri="{FF2B5EF4-FFF2-40B4-BE49-F238E27FC236}">
                    <a16:creationId xmlns:a16="http://schemas.microsoft.com/office/drawing/2014/main" id="{78B4718D-3680-4862-8A3D-0636D56697E2}"/>
                  </a:ext>
                </a:extLst>
              </p:cNvPr>
              <p:cNvSpPr txBox="1">
                <a:spLocks noChangeArrowheads="1"/>
              </p:cNvSpPr>
              <p:nvPr/>
            </p:nvSpPr>
            <p:spPr bwMode="auto">
              <a:xfrm>
                <a:off x="6146606" y="2168189"/>
                <a:ext cx="1467853" cy="574516"/>
              </a:xfrm>
              <a:prstGeom prst="rect">
                <a:avLst/>
              </a:prstGeom>
              <a:noFill/>
              <a:ln w="50800" algn="ctr">
                <a:noFill/>
                <a:miter lim="800000"/>
                <a:headEnd/>
                <a:tailEnd/>
              </a:ln>
              <a:effectLst/>
            </p:spPr>
            <p:txBody>
              <a:bodyPr wrap="square">
                <a:spAutoFit/>
              </a:bodyPr>
              <a:lstStyle/>
              <a:p>
                <a:pPr>
                  <a:lnSpc>
                    <a:spcPct val="100000"/>
                  </a:lnSpc>
                  <a:spcBef>
                    <a:spcPct val="50000"/>
                  </a:spcBef>
                  <a:defRPr/>
                </a:pPr>
                <a:r>
                  <a:rPr lang="en-US" sz="1100" dirty="0"/>
                  <a:t>Actuator / Servo</a:t>
                </a:r>
              </a:p>
            </p:txBody>
          </p:sp>
          <p:cxnSp>
            <p:nvCxnSpPr>
              <p:cNvPr id="16" name="Straight Arrow Connector 15">
                <a:extLst>
                  <a:ext uri="{FF2B5EF4-FFF2-40B4-BE49-F238E27FC236}">
                    <a16:creationId xmlns:a16="http://schemas.microsoft.com/office/drawing/2014/main" id="{2DC8F940-D3E3-4C62-9C6E-9991880D0DA4}"/>
                  </a:ext>
                </a:extLst>
              </p:cNvPr>
              <p:cNvCxnSpPr>
                <a:cxnSpLocks/>
                <a:stCxn id="12" idx="2"/>
                <a:endCxn id="39" idx="0"/>
              </p:cNvCxnSpPr>
              <p:nvPr/>
            </p:nvCxnSpPr>
            <p:spPr bwMode="auto">
              <a:xfrm flipH="1">
                <a:off x="7711324" y="2555407"/>
                <a:ext cx="250161" cy="784427"/>
              </a:xfrm>
              <a:prstGeom prst="straightConnector1">
                <a:avLst/>
              </a:prstGeom>
              <a:solidFill>
                <a:srgbClr val="FF9933"/>
              </a:solidFill>
              <a:ln w="19050" cap="flat" cmpd="sng" algn="ctr">
                <a:solidFill>
                  <a:schemeClr val="tx2"/>
                </a:solidFill>
                <a:prstDash val="solid"/>
                <a:round/>
                <a:headEnd type="none" w="med" len="med"/>
                <a:tailEnd type="arrow"/>
              </a:ln>
              <a:effectLst>
                <a:outerShdw blurRad="76200" dist="38100" dir="2700000" sx="110000" sy="110000" algn="tl" rotWithShape="0">
                  <a:prstClr val="black">
                    <a:alpha val="40000"/>
                  </a:prstClr>
                </a:outerShdw>
              </a:effectLst>
            </p:spPr>
          </p:cxnSp>
          <p:cxnSp>
            <p:nvCxnSpPr>
              <p:cNvPr id="17" name="Straight Arrow Connector 16">
                <a:extLst>
                  <a:ext uri="{FF2B5EF4-FFF2-40B4-BE49-F238E27FC236}">
                    <a16:creationId xmlns:a16="http://schemas.microsoft.com/office/drawing/2014/main" id="{DA18C6C7-FD77-466F-85C9-1A41491B9BC5}"/>
                  </a:ext>
                </a:extLst>
              </p:cNvPr>
              <p:cNvCxnSpPr>
                <a:cxnSpLocks/>
              </p:cNvCxnSpPr>
              <p:nvPr/>
            </p:nvCxnSpPr>
            <p:spPr bwMode="auto">
              <a:xfrm flipV="1">
                <a:off x="6601496" y="4242546"/>
                <a:ext cx="1372215" cy="276975"/>
              </a:xfrm>
              <a:prstGeom prst="straightConnector1">
                <a:avLst/>
              </a:prstGeom>
              <a:solidFill>
                <a:srgbClr val="FF9933"/>
              </a:solidFill>
              <a:ln w="19050" cap="flat" cmpd="sng" algn="ctr">
                <a:solidFill>
                  <a:schemeClr val="tx2"/>
                </a:solidFill>
                <a:prstDash val="solid"/>
                <a:round/>
                <a:headEnd type="none" w="med" len="med"/>
                <a:tailEnd type="arrow"/>
              </a:ln>
              <a:effectLst>
                <a:outerShdw blurRad="76200" dist="38100" dir="2700000" sx="110000" sy="110000" algn="tl" rotWithShape="0">
                  <a:prstClr val="black">
                    <a:alpha val="40000"/>
                  </a:prstClr>
                </a:outerShdw>
              </a:effectLst>
            </p:spPr>
          </p:cxnSp>
          <p:cxnSp>
            <p:nvCxnSpPr>
              <p:cNvPr id="18" name="Straight Arrow Connector 17">
                <a:extLst>
                  <a:ext uri="{FF2B5EF4-FFF2-40B4-BE49-F238E27FC236}">
                    <a16:creationId xmlns:a16="http://schemas.microsoft.com/office/drawing/2014/main" id="{B22695F8-AB55-4190-B497-2F24B07B7A84}"/>
                  </a:ext>
                </a:extLst>
              </p:cNvPr>
              <p:cNvCxnSpPr>
                <a:cxnSpLocks/>
                <a:stCxn id="14" idx="3"/>
                <a:endCxn id="26" idx="3"/>
              </p:cNvCxnSpPr>
              <p:nvPr/>
            </p:nvCxnSpPr>
            <p:spPr bwMode="auto">
              <a:xfrm>
                <a:off x="5255765" y="4048468"/>
                <a:ext cx="1895809" cy="193591"/>
              </a:xfrm>
              <a:prstGeom prst="straightConnector1">
                <a:avLst/>
              </a:prstGeom>
              <a:solidFill>
                <a:srgbClr val="FF9933"/>
              </a:solidFill>
              <a:ln w="19050" cap="flat" cmpd="sng" algn="ctr">
                <a:solidFill>
                  <a:schemeClr val="tx2"/>
                </a:solidFill>
                <a:prstDash val="solid"/>
                <a:round/>
                <a:headEnd type="none" w="med" len="med"/>
                <a:tailEnd type="arrow"/>
              </a:ln>
              <a:effectLst>
                <a:outerShdw blurRad="76200" dist="38100" dir="2700000" sx="110000" sy="110000" algn="tl" rotWithShape="0">
                  <a:prstClr val="black">
                    <a:alpha val="40000"/>
                  </a:prstClr>
                </a:outerShdw>
              </a:effectLst>
            </p:spPr>
          </p:cxnSp>
          <p:cxnSp>
            <p:nvCxnSpPr>
              <p:cNvPr id="19" name="Straight Arrow Connector 18">
                <a:extLst>
                  <a:ext uri="{FF2B5EF4-FFF2-40B4-BE49-F238E27FC236}">
                    <a16:creationId xmlns:a16="http://schemas.microsoft.com/office/drawing/2014/main" id="{20424EBA-964C-4697-B4CB-D4AC81EC3484}"/>
                  </a:ext>
                </a:extLst>
              </p:cNvPr>
              <p:cNvCxnSpPr>
                <a:cxnSpLocks/>
                <a:stCxn id="13" idx="2"/>
              </p:cNvCxnSpPr>
              <p:nvPr/>
            </p:nvCxnSpPr>
            <p:spPr bwMode="auto">
              <a:xfrm>
                <a:off x="5238936" y="3368965"/>
                <a:ext cx="1598686" cy="231647"/>
              </a:xfrm>
              <a:prstGeom prst="straightConnector1">
                <a:avLst/>
              </a:prstGeom>
              <a:solidFill>
                <a:srgbClr val="FF9933"/>
              </a:solidFill>
              <a:ln w="19050" cap="flat" cmpd="sng" algn="ctr">
                <a:solidFill>
                  <a:schemeClr val="tx2"/>
                </a:solidFill>
                <a:prstDash val="solid"/>
                <a:round/>
                <a:headEnd type="none" w="med" len="med"/>
                <a:tailEnd type="arrow"/>
              </a:ln>
              <a:effectLst>
                <a:outerShdw blurRad="76200" dist="38100" dir="2700000" sx="110000" sy="110000" algn="tl" rotWithShape="0">
                  <a:prstClr val="black">
                    <a:alpha val="40000"/>
                  </a:prstClr>
                </a:outerShdw>
              </a:effectLst>
            </p:spPr>
          </p:cxnSp>
          <p:sp>
            <p:nvSpPr>
              <p:cNvPr id="20" name="Text Box 7">
                <a:extLst>
                  <a:ext uri="{FF2B5EF4-FFF2-40B4-BE49-F238E27FC236}">
                    <a16:creationId xmlns:a16="http://schemas.microsoft.com/office/drawing/2014/main" id="{D1D57208-8B4F-4505-B95B-B3FA138F5AE1}"/>
                  </a:ext>
                </a:extLst>
              </p:cNvPr>
              <p:cNvSpPr txBox="1">
                <a:spLocks noChangeArrowheads="1"/>
              </p:cNvSpPr>
              <p:nvPr/>
            </p:nvSpPr>
            <p:spPr bwMode="auto">
              <a:xfrm>
                <a:off x="4305923" y="1972001"/>
                <a:ext cx="1743818" cy="348813"/>
              </a:xfrm>
              <a:prstGeom prst="rect">
                <a:avLst/>
              </a:prstGeom>
              <a:noFill/>
              <a:ln w="50800" algn="ctr">
                <a:noFill/>
                <a:miter lim="800000"/>
                <a:headEnd/>
                <a:tailEnd/>
              </a:ln>
              <a:effectLst/>
            </p:spPr>
            <p:txBody>
              <a:bodyPr wrap="square">
                <a:spAutoFit/>
              </a:bodyPr>
              <a:lstStyle/>
              <a:p>
                <a:pPr>
                  <a:lnSpc>
                    <a:spcPct val="100000"/>
                  </a:lnSpc>
                  <a:spcBef>
                    <a:spcPct val="50000"/>
                  </a:spcBef>
                  <a:defRPr/>
                </a:pPr>
                <a:r>
                  <a:rPr lang="en-US" sz="1100" b="1" dirty="0">
                    <a:solidFill>
                      <a:schemeClr val="tx2"/>
                    </a:solidFill>
                  </a:rPr>
                  <a:t>HDD Mechanic(s)</a:t>
                </a:r>
              </a:p>
            </p:txBody>
          </p:sp>
          <p:cxnSp>
            <p:nvCxnSpPr>
              <p:cNvPr id="21" name="Straight Arrow Connector 20">
                <a:extLst>
                  <a:ext uri="{FF2B5EF4-FFF2-40B4-BE49-F238E27FC236}">
                    <a16:creationId xmlns:a16="http://schemas.microsoft.com/office/drawing/2014/main" id="{79BF1530-0399-4F84-BBBD-72B6666B05DC}"/>
                  </a:ext>
                </a:extLst>
              </p:cNvPr>
              <p:cNvCxnSpPr>
                <a:cxnSpLocks/>
                <a:stCxn id="15" idx="2"/>
              </p:cNvCxnSpPr>
              <p:nvPr/>
            </p:nvCxnSpPr>
            <p:spPr bwMode="auto">
              <a:xfrm flipH="1">
                <a:off x="6530658" y="2742705"/>
                <a:ext cx="349875" cy="417460"/>
              </a:xfrm>
              <a:prstGeom prst="straightConnector1">
                <a:avLst/>
              </a:prstGeom>
              <a:solidFill>
                <a:srgbClr val="FF9933"/>
              </a:solidFill>
              <a:ln w="19050" cap="flat" cmpd="sng" algn="ctr">
                <a:solidFill>
                  <a:schemeClr val="tx2"/>
                </a:solidFill>
                <a:prstDash val="solid"/>
                <a:round/>
                <a:headEnd type="none" w="med" len="med"/>
                <a:tailEnd type="arrow"/>
              </a:ln>
              <a:effectLst>
                <a:outerShdw blurRad="76200" dist="38100" dir="2700000" sx="110000" sy="110000" algn="tl" rotWithShape="0">
                  <a:prstClr val="black">
                    <a:alpha val="40000"/>
                  </a:prstClr>
                </a:outerShdw>
              </a:effectLst>
            </p:spPr>
          </p:cxnSp>
        </p:grpSp>
      </p:grpSp>
      <p:pic>
        <p:nvPicPr>
          <p:cNvPr id="50" name="Content Placeholder 4">
            <a:extLst>
              <a:ext uri="{FF2B5EF4-FFF2-40B4-BE49-F238E27FC236}">
                <a16:creationId xmlns:a16="http://schemas.microsoft.com/office/drawing/2014/main" id="{60A07FDF-12E2-48C6-BEDD-65D84E38C3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9410" r="1950"/>
          <a:stretch/>
        </p:blipFill>
        <p:spPr bwMode="auto">
          <a:xfrm rot="16200000">
            <a:off x="1114165" y="2801807"/>
            <a:ext cx="2440965" cy="4008030"/>
          </a:xfrm>
          <a:prstGeom prst="rect">
            <a:avLst/>
          </a:prstGeom>
          <a:noFill/>
          <a:ln w="28575">
            <a:noFill/>
            <a:miter lim="800000"/>
            <a:headEnd/>
            <a:tailEnd/>
          </a:ln>
        </p:spPr>
      </p:pic>
      <p:sp>
        <p:nvSpPr>
          <p:cNvPr id="51" name="TextBox 50">
            <a:extLst>
              <a:ext uri="{FF2B5EF4-FFF2-40B4-BE49-F238E27FC236}">
                <a16:creationId xmlns:a16="http://schemas.microsoft.com/office/drawing/2014/main" id="{8375CD82-FC44-4AD1-A28A-78A7192CA5D8}"/>
              </a:ext>
            </a:extLst>
          </p:cNvPr>
          <p:cNvSpPr txBox="1"/>
          <p:nvPr/>
        </p:nvSpPr>
        <p:spPr>
          <a:xfrm>
            <a:off x="4381429" y="5010210"/>
            <a:ext cx="1079572" cy="26161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1100" dirty="0">
                <a:solidFill>
                  <a:schemeClr val="tx1"/>
                </a:solidFill>
                <a:latin typeface="+mj-lt"/>
                <a:ea typeface="+mj-ea"/>
                <a:cs typeface="+mj-cs"/>
              </a:rPr>
              <a:t>PCIe Interface</a:t>
            </a:r>
          </a:p>
        </p:txBody>
      </p:sp>
      <p:sp>
        <p:nvSpPr>
          <p:cNvPr id="52" name="TextBox 51">
            <a:extLst>
              <a:ext uri="{FF2B5EF4-FFF2-40B4-BE49-F238E27FC236}">
                <a16:creationId xmlns:a16="http://schemas.microsoft.com/office/drawing/2014/main" id="{5F62E4AB-3D28-488F-8340-BEEFD0AA22BE}"/>
              </a:ext>
            </a:extLst>
          </p:cNvPr>
          <p:cNvSpPr txBox="1"/>
          <p:nvPr/>
        </p:nvSpPr>
        <p:spPr>
          <a:xfrm>
            <a:off x="3476321" y="3245440"/>
            <a:ext cx="2005929" cy="26161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1100" dirty="0">
                <a:solidFill>
                  <a:schemeClr val="tx1"/>
                </a:solidFill>
                <a:latin typeface="+mj-lt"/>
                <a:ea typeface="+mj-ea"/>
                <a:cs typeface="+mj-cs"/>
              </a:rPr>
              <a:t>Media, NAND or </a:t>
            </a:r>
            <a:r>
              <a:rPr lang="en-US" sz="1100" dirty="0" err="1">
                <a:solidFill>
                  <a:schemeClr val="tx1"/>
                </a:solidFill>
                <a:latin typeface="+mj-lt"/>
                <a:ea typeface="+mj-ea"/>
                <a:cs typeface="+mj-cs"/>
              </a:rPr>
              <a:t>Optane</a:t>
            </a:r>
            <a:endParaRPr lang="en-US" sz="1100" dirty="0">
              <a:solidFill>
                <a:schemeClr val="tx1"/>
              </a:solidFill>
              <a:latin typeface="+mj-lt"/>
              <a:ea typeface="+mj-ea"/>
              <a:cs typeface="+mj-cs"/>
            </a:endParaRPr>
          </a:p>
        </p:txBody>
      </p:sp>
      <p:sp>
        <p:nvSpPr>
          <p:cNvPr id="53" name="TextBox 52">
            <a:extLst>
              <a:ext uri="{FF2B5EF4-FFF2-40B4-BE49-F238E27FC236}">
                <a16:creationId xmlns:a16="http://schemas.microsoft.com/office/drawing/2014/main" id="{3354AD4C-27BA-4A83-B71B-CD40EC3BB4C0}"/>
              </a:ext>
            </a:extLst>
          </p:cNvPr>
          <p:cNvSpPr txBox="1"/>
          <p:nvPr/>
        </p:nvSpPr>
        <p:spPr>
          <a:xfrm>
            <a:off x="4381428" y="5569427"/>
            <a:ext cx="1079572" cy="43088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1100" dirty="0">
                <a:solidFill>
                  <a:schemeClr val="tx1"/>
                </a:solidFill>
                <a:latin typeface="+mj-lt"/>
                <a:ea typeface="+mj-ea"/>
                <a:cs typeface="+mj-cs"/>
              </a:rPr>
              <a:t>DDR, Firmware Meta Data</a:t>
            </a:r>
          </a:p>
        </p:txBody>
      </p:sp>
      <p:cxnSp>
        <p:nvCxnSpPr>
          <p:cNvPr id="54" name="Straight Arrow Connector 53">
            <a:extLst>
              <a:ext uri="{FF2B5EF4-FFF2-40B4-BE49-F238E27FC236}">
                <a16:creationId xmlns:a16="http://schemas.microsoft.com/office/drawing/2014/main" id="{6CD724B5-F5E7-41C4-9587-AB932E14C025}"/>
              </a:ext>
            </a:extLst>
          </p:cNvPr>
          <p:cNvCxnSpPr>
            <a:cxnSpLocks/>
            <a:stCxn id="56" idx="2"/>
            <a:endCxn id="105" idx="6"/>
          </p:cNvCxnSpPr>
          <p:nvPr/>
        </p:nvCxnSpPr>
        <p:spPr bwMode="auto">
          <a:xfrm flipH="1">
            <a:off x="1954301" y="3511808"/>
            <a:ext cx="421193" cy="277909"/>
          </a:xfrm>
          <a:prstGeom prst="straightConnector1">
            <a:avLst/>
          </a:prstGeom>
          <a:solidFill>
            <a:srgbClr val="FF9933"/>
          </a:solidFill>
          <a:ln w="28575" cap="flat" cmpd="sng" algn="ctr">
            <a:solidFill>
              <a:schemeClr val="accent6">
                <a:lumMod val="75000"/>
              </a:schemeClr>
            </a:solidFill>
            <a:prstDash val="solid"/>
            <a:round/>
            <a:headEnd type="none" w="med" len="med"/>
            <a:tailEnd type="arrow"/>
          </a:ln>
          <a:effectLst/>
        </p:spPr>
      </p:cxnSp>
      <p:sp>
        <p:nvSpPr>
          <p:cNvPr id="55" name="TextBox 54">
            <a:extLst>
              <a:ext uri="{FF2B5EF4-FFF2-40B4-BE49-F238E27FC236}">
                <a16:creationId xmlns:a16="http://schemas.microsoft.com/office/drawing/2014/main" id="{46848883-DC65-495F-9A32-0679259E9AA3}"/>
              </a:ext>
            </a:extLst>
          </p:cNvPr>
          <p:cNvSpPr txBox="1"/>
          <p:nvPr/>
        </p:nvSpPr>
        <p:spPr>
          <a:xfrm>
            <a:off x="4395018" y="4526314"/>
            <a:ext cx="1087231" cy="26161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1100" dirty="0">
                <a:solidFill>
                  <a:schemeClr val="tx1"/>
                </a:solidFill>
                <a:latin typeface="+mj-lt"/>
                <a:ea typeface="+mj-ea"/>
                <a:cs typeface="+mj-cs"/>
              </a:rPr>
              <a:t>ASIC SOC</a:t>
            </a:r>
          </a:p>
        </p:txBody>
      </p:sp>
      <p:sp>
        <p:nvSpPr>
          <p:cNvPr id="56" name="TextBox 55">
            <a:extLst>
              <a:ext uri="{FF2B5EF4-FFF2-40B4-BE49-F238E27FC236}">
                <a16:creationId xmlns:a16="http://schemas.microsoft.com/office/drawing/2014/main" id="{A91454BB-5DBA-4776-A320-DC9F9E2974B0}"/>
              </a:ext>
            </a:extLst>
          </p:cNvPr>
          <p:cNvSpPr txBox="1"/>
          <p:nvPr/>
        </p:nvSpPr>
        <p:spPr>
          <a:xfrm>
            <a:off x="1323560" y="3250198"/>
            <a:ext cx="2103867" cy="26161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1100" dirty="0">
                <a:solidFill>
                  <a:schemeClr val="tx1"/>
                </a:solidFill>
                <a:latin typeface="+mj-lt"/>
                <a:ea typeface="+mj-ea"/>
                <a:cs typeface="+mj-cs"/>
              </a:rPr>
              <a:t>Caps, Power Loss Protection</a:t>
            </a:r>
          </a:p>
        </p:txBody>
      </p:sp>
      <p:cxnSp>
        <p:nvCxnSpPr>
          <p:cNvPr id="59" name="Straight Arrow Connector 58">
            <a:extLst>
              <a:ext uri="{FF2B5EF4-FFF2-40B4-BE49-F238E27FC236}">
                <a16:creationId xmlns:a16="http://schemas.microsoft.com/office/drawing/2014/main" id="{F0B97C95-872F-4A8F-B480-EB064C624828}"/>
              </a:ext>
            </a:extLst>
          </p:cNvPr>
          <p:cNvCxnSpPr>
            <a:cxnSpLocks/>
            <a:stCxn id="53" idx="1"/>
            <a:endCxn id="63" idx="6"/>
          </p:cNvCxnSpPr>
          <p:nvPr/>
        </p:nvCxnSpPr>
        <p:spPr bwMode="auto">
          <a:xfrm flipH="1" flipV="1">
            <a:off x="3431657" y="5464558"/>
            <a:ext cx="949771" cy="320313"/>
          </a:xfrm>
          <a:prstGeom prst="straightConnector1">
            <a:avLst/>
          </a:prstGeom>
          <a:solidFill>
            <a:srgbClr val="FF9933"/>
          </a:solidFill>
          <a:ln w="28575" cap="flat" cmpd="sng" algn="ctr">
            <a:solidFill>
              <a:srgbClr val="00B050"/>
            </a:solidFill>
            <a:prstDash val="solid"/>
            <a:round/>
            <a:headEnd type="none" w="med" len="med"/>
            <a:tailEnd type="arrow"/>
          </a:ln>
          <a:effectLst/>
        </p:spPr>
      </p:cxnSp>
      <p:cxnSp>
        <p:nvCxnSpPr>
          <p:cNvPr id="60" name="Straight Arrow Connector 59">
            <a:extLst>
              <a:ext uri="{FF2B5EF4-FFF2-40B4-BE49-F238E27FC236}">
                <a16:creationId xmlns:a16="http://schemas.microsoft.com/office/drawing/2014/main" id="{6DCC5FD5-6AD9-4D94-8CD7-082B2FEFD65B}"/>
              </a:ext>
            </a:extLst>
          </p:cNvPr>
          <p:cNvCxnSpPr>
            <a:cxnSpLocks/>
            <a:stCxn id="51" idx="1"/>
          </p:cNvCxnSpPr>
          <p:nvPr/>
        </p:nvCxnSpPr>
        <p:spPr bwMode="auto">
          <a:xfrm flipH="1" flipV="1">
            <a:off x="3995389" y="4916198"/>
            <a:ext cx="386040" cy="224817"/>
          </a:xfrm>
          <a:prstGeom prst="straightConnector1">
            <a:avLst/>
          </a:prstGeom>
          <a:solidFill>
            <a:srgbClr val="FF9933"/>
          </a:solidFill>
          <a:ln w="28575" cap="flat" cmpd="sng" algn="ctr">
            <a:solidFill>
              <a:schemeClr val="accent3">
                <a:lumMod val="60000"/>
                <a:lumOff val="40000"/>
              </a:schemeClr>
            </a:solidFill>
            <a:prstDash val="solid"/>
            <a:round/>
            <a:headEnd type="none" w="med" len="med"/>
            <a:tailEnd type="arrow"/>
          </a:ln>
          <a:effectLst/>
        </p:spPr>
      </p:cxnSp>
      <p:sp>
        <p:nvSpPr>
          <p:cNvPr id="61" name="Oval 60">
            <a:extLst>
              <a:ext uri="{FF2B5EF4-FFF2-40B4-BE49-F238E27FC236}">
                <a16:creationId xmlns:a16="http://schemas.microsoft.com/office/drawing/2014/main" id="{7D13AF1B-7DE9-4DCE-890C-2A4A2A5F5327}"/>
              </a:ext>
            </a:extLst>
          </p:cNvPr>
          <p:cNvSpPr/>
          <p:nvPr/>
        </p:nvSpPr>
        <p:spPr>
          <a:xfrm>
            <a:off x="2456914" y="4416318"/>
            <a:ext cx="840392" cy="752060"/>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62" name="Straight Arrow Connector 61">
            <a:extLst>
              <a:ext uri="{FF2B5EF4-FFF2-40B4-BE49-F238E27FC236}">
                <a16:creationId xmlns:a16="http://schemas.microsoft.com/office/drawing/2014/main" id="{1114633C-BB23-4D07-B3A1-5BCFBB3DD71E}"/>
              </a:ext>
            </a:extLst>
          </p:cNvPr>
          <p:cNvCxnSpPr>
            <a:cxnSpLocks/>
            <a:stCxn id="55" idx="2"/>
            <a:endCxn id="61" idx="7"/>
          </p:cNvCxnSpPr>
          <p:nvPr/>
        </p:nvCxnSpPr>
        <p:spPr bwMode="auto">
          <a:xfrm flipH="1" flipV="1">
            <a:off x="3174233" y="4526455"/>
            <a:ext cx="1764401" cy="261469"/>
          </a:xfrm>
          <a:prstGeom prst="straightConnector1">
            <a:avLst/>
          </a:prstGeom>
          <a:solidFill>
            <a:srgbClr val="FF9933"/>
          </a:solidFill>
          <a:ln w="28575" cap="flat" cmpd="sng" algn="ctr">
            <a:solidFill>
              <a:srgbClr val="FFFF00"/>
            </a:solidFill>
            <a:prstDash val="solid"/>
            <a:round/>
            <a:headEnd type="none" w="med" len="med"/>
            <a:tailEnd type="arrow"/>
          </a:ln>
          <a:effectLst/>
        </p:spPr>
      </p:cxnSp>
      <p:sp>
        <p:nvSpPr>
          <p:cNvPr id="63" name="Oval 62">
            <a:extLst>
              <a:ext uri="{FF2B5EF4-FFF2-40B4-BE49-F238E27FC236}">
                <a16:creationId xmlns:a16="http://schemas.microsoft.com/office/drawing/2014/main" id="{18CA8B5B-2430-41F8-9371-DCFCFBF9AEDD}"/>
              </a:ext>
            </a:extLst>
          </p:cNvPr>
          <p:cNvSpPr/>
          <p:nvPr/>
        </p:nvSpPr>
        <p:spPr>
          <a:xfrm>
            <a:off x="2092375" y="5263974"/>
            <a:ext cx="1339282" cy="40116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65" name="Straight Arrow Connector 64">
            <a:extLst>
              <a:ext uri="{FF2B5EF4-FFF2-40B4-BE49-F238E27FC236}">
                <a16:creationId xmlns:a16="http://schemas.microsoft.com/office/drawing/2014/main" id="{4F413A5F-D550-48E5-9AAC-43964400486E}"/>
              </a:ext>
            </a:extLst>
          </p:cNvPr>
          <p:cNvCxnSpPr>
            <a:cxnSpLocks/>
            <a:stCxn id="52" idx="2"/>
          </p:cNvCxnSpPr>
          <p:nvPr/>
        </p:nvCxnSpPr>
        <p:spPr bwMode="auto">
          <a:xfrm flipH="1">
            <a:off x="2265196" y="3507050"/>
            <a:ext cx="2214090" cy="1080748"/>
          </a:xfrm>
          <a:prstGeom prst="straightConnector1">
            <a:avLst/>
          </a:prstGeom>
          <a:solidFill>
            <a:srgbClr val="FF9933"/>
          </a:solidFill>
          <a:ln w="28575" cap="flat" cmpd="sng" algn="ctr">
            <a:solidFill>
              <a:schemeClr val="accent4">
                <a:lumMod val="60000"/>
                <a:lumOff val="40000"/>
              </a:schemeClr>
            </a:solidFill>
            <a:prstDash val="solid"/>
            <a:round/>
            <a:headEnd type="none" w="med" len="med"/>
            <a:tailEnd type="arrow"/>
          </a:ln>
          <a:effectLst/>
        </p:spPr>
      </p:cxnSp>
      <p:sp>
        <p:nvSpPr>
          <p:cNvPr id="66" name="TextBox 65">
            <a:extLst>
              <a:ext uri="{FF2B5EF4-FFF2-40B4-BE49-F238E27FC236}">
                <a16:creationId xmlns:a16="http://schemas.microsoft.com/office/drawing/2014/main" id="{72B64E78-B719-4B68-B8C7-2626D95B7284}"/>
              </a:ext>
            </a:extLst>
          </p:cNvPr>
          <p:cNvSpPr txBox="1"/>
          <p:nvPr/>
        </p:nvSpPr>
        <p:spPr>
          <a:xfrm>
            <a:off x="300833" y="3247362"/>
            <a:ext cx="1149804" cy="27077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100" dirty="0">
                <a:solidFill>
                  <a:schemeClr val="tx1"/>
                </a:solidFill>
                <a:latin typeface="+mj-lt"/>
                <a:ea typeface="+mj-ea"/>
                <a:cs typeface="+mj-cs"/>
              </a:rPr>
              <a:t>JTAG Debug</a:t>
            </a:r>
          </a:p>
        </p:txBody>
      </p:sp>
      <p:sp>
        <p:nvSpPr>
          <p:cNvPr id="101" name="Oval 100">
            <a:extLst>
              <a:ext uri="{FF2B5EF4-FFF2-40B4-BE49-F238E27FC236}">
                <a16:creationId xmlns:a16="http://schemas.microsoft.com/office/drawing/2014/main" id="{A32DC238-A567-4EA1-9A65-BFE3BC3874DC}"/>
              </a:ext>
            </a:extLst>
          </p:cNvPr>
          <p:cNvSpPr/>
          <p:nvPr/>
        </p:nvSpPr>
        <p:spPr>
          <a:xfrm>
            <a:off x="496041" y="3929435"/>
            <a:ext cx="1758560" cy="1735705"/>
          </a:xfrm>
          <a:prstGeom prst="ellipse">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05" name="Oval 104">
            <a:extLst>
              <a:ext uri="{FF2B5EF4-FFF2-40B4-BE49-F238E27FC236}">
                <a16:creationId xmlns:a16="http://schemas.microsoft.com/office/drawing/2014/main" id="{41B087D0-60E7-43D4-8C18-8F9A46291E25}"/>
              </a:ext>
            </a:extLst>
          </p:cNvPr>
          <p:cNvSpPr/>
          <p:nvPr/>
        </p:nvSpPr>
        <p:spPr>
          <a:xfrm>
            <a:off x="849099" y="3652087"/>
            <a:ext cx="1105202" cy="275259"/>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6" name="Oval 115">
            <a:extLst>
              <a:ext uri="{FF2B5EF4-FFF2-40B4-BE49-F238E27FC236}">
                <a16:creationId xmlns:a16="http://schemas.microsoft.com/office/drawing/2014/main" id="{7DB746EE-1878-46AE-9887-C2380C0E2982}"/>
              </a:ext>
            </a:extLst>
          </p:cNvPr>
          <p:cNvSpPr/>
          <p:nvPr/>
        </p:nvSpPr>
        <p:spPr>
          <a:xfrm>
            <a:off x="3592526" y="3826202"/>
            <a:ext cx="402861" cy="1558104"/>
          </a:xfrm>
          <a:prstGeom prst="ellipse">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5" name="Oval 124">
            <a:extLst>
              <a:ext uri="{FF2B5EF4-FFF2-40B4-BE49-F238E27FC236}">
                <a16:creationId xmlns:a16="http://schemas.microsoft.com/office/drawing/2014/main" id="{C263B9A8-ADD2-4E4A-821F-5273D0AF1C1C}"/>
              </a:ext>
            </a:extLst>
          </p:cNvPr>
          <p:cNvSpPr/>
          <p:nvPr/>
        </p:nvSpPr>
        <p:spPr>
          <a:xfrm>
            <a:off x="881733" y="5716218"/>
            <a:ext cx="1105202" cy="275259"/>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6" name="Oval 125">
            <a:extLst>
              <a:ext uri="{FF2B5EF4-FFF2-40B4-BE49-F238E27FC236}">
                <a16:creationId xmlns:a16="http://schemas.microsoft.com/office/drawing/2014/main" id="{4BBB430A-5AF5-47EE-B070-31D0E37CEF1A}"/>
              </a:ext>
            </a:extLst>
          </p:cNvPr>
          <p:cNvSpPr/>
          <p:nvPr/>
        </p:nvSpPr>
        <p:spPr>
          <a:xfrm>
            <a:off x="2437586" y="5724278"/>
            <a:ext cx="665697" cy="267199"/>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8" name="TextBox 127">
            <a:extLst>
              <a:ext uri="{FF2B5EF4-FFF2-40B4-BE49-F238E27FC236}">
                <a16:creationId xmlns:a16="http://schemas.microsoft.com/office/drawing/2014/main" id="{EEBBD44D-D2E0-4965-A309-6A26A16BCAA9}"/>
              </a:ext>
            </a:extLst>
          </p:cNvPr>
          <p:cNvSpPr txBox="1"/>
          <p:nvPr/>
        </p:nvSpPr>
        <p:spPr>
          <a:xfrm>
            <a:off x="4395019" y="3669718"/>
            <a:ext cx="1071334" cy="60016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100" dirty="0">
                <a:solidFill>
                  <a:schemeClr val="tx1"/>
                </a:solidFill>
                <a:latin typeface="+mj-lt"/>
                <a:ea typeface="+mj-ea"/>
                <a:cs typeface="+mj-cs"/>
              </a:rPr>
              <a:t>Power Management</a:t>
            </a:r>
          </a:p>
          <a:p>
            <a:r>
              <a:rPr lang="en-US" sz="1100" dirty="0">
                <a:solidFill>
                  <a:schemeClr val="tx1"/>
                </a:solidFill>
                <a:latin typeface="+mj-lt"/>
                <a:ea typeface="+mj-ea"/>
                <a:cs typeface="+mj-cs"/>
              </a:rPr>
              <a:t>(PMIC)</a:t>
            </a:r>
          </a:p>
        </p:txBody>
      </p:sp>
      <p:sp>
        <p:nvSpPr>
          <p:cNvPr id="135" name="Oval 134">
            <a:extLst>
              <a:ext uri="{FF2B5EF4-FFF2-40B4-BE49-F238E27FC236}">
                <a16:creationId xmlns:a16="http://schemas.microsoft.com/office/drawing/2014/main" id="{1D388C0E-55D0-47EE-A0DC-DA0962ECE833}"/>
              </a:ext>
            </a:extLst>
          </p:cNvPr>
          <p:cNvSpPr/>
          <p:nvPr/>
        </p:nvSpPr>
        <p:spPr>
          <a:xfrm>
            <a:off x="2456914" y="3616572"/>
            <a:ext cx="717319" cy="548361"/>
          </a:xfrm>
          <a:prstGeom prst="ellipse">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136" name="Straight Arrow Connector 135">
            <a:extLst>
              <a:ext uri="{FF2B5EF4-FFF2-40B4-BE49-F238E27FC236}">
                <a16:creationId xmlns:a16="http://schemas.microsoft.com/office/drawing/2014/main" id="{B4917DF1-D316-4333-8280-AB715F964D44}"/>
              </a:ext>
            </a:extLst>
          </p:cNvPr>
          <p:cNvCxnSpPr>
            <a:cxnSpLocks/>
            <a:stCxn id="128" idx="1"/>
            <a:endCxn id="135" idx="6"/>
          </p:cNvCxnSpPr>
          <p:nvPr/>
        </p:nvCxnSpPr>
        <p:spPr bwMode="auto">
          <a:xfrm flipH="1" flipV="1">
            <a:off x="3174233" y="3890753"/>
            <a:ext cx="1220786" cy="79047"/>
          </a:xfrm>
          <a:prstGeom prst="straightConnector1">
            <a:avLst/>
          </a:prstGeom>
          <a:solidFill>
            <a:srgbClr val="FF9933"/>
          </a:solidFill>
          <a:ln w="28575" cap="flat" cmpd="sng" algn="ctr">
            <a:solidFill>
              <a:schemeClr val="accent5">
                <a:lumMod val="60000"/>
                <a:lumOff val="40000"/>
              </a:schemeClr>
            </a:solidFill>
            <a:prstDash val="solid"/>
            <a:round/>
            <a:headEnd type="none" w="med" len="med"/>
            <a:tailEnd type="arrow"/>
          </a:ln>
          <a:effectLst/>
        </p:spPr>
      </p:cxnSp>
      <p:sp>
        <p:nvSpPr>
          <p:cNvPr id="122" name="Oval 121">
            <a:extLst>
              <a:ext uri="{FF2B5EF4-FFF2-40B4-BE49-F238E27FC236}">
                <a16:creationId xmlns:a16="http://schemas.microsoft.com/office/drawing/2014/main" id="{2AEC291B-14D2-4BFC-9748-632995046613}"/>
              </a:ext>
            </a:extLst>
          </p:cNvPr>
          <p:cNvSpPr/>
          <p:nvPr/>
        </p:nvSpPr>
        <p:spPr>
          <a:xfrm>
            <a:off x="353046" y="5107322"/>
            <a:ext cx="361989" cy="59388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67" name="Straight Arrow Connector 66">
            <a:extLst>
              <a:ext uri="{FF2B5EF4-FFF2-40B4-BE49-F238E27FC236}">
                <a16:creationId xmlns:a16="http://schemas.microsoft.com/office/drawing/2014/main" id="{F935F654-5B8F-49A7-BC46-834EBD4DB81E}"/>
              </a:ext>
            </a:extLst>
          </p:cNvPr>
          <p:cNvCxnSpPr>
            <a:cxnSpLocks/>
            <a:stCxn id="66" idx="2"/>
            <a:endCxn id="122" idx="0"/>
          </p:cNvCxnSpPr>
          <p:nvPr/>
        </p:nvCxnSpPr>
        <p:spPr bwMode="auto">
          <a:xfrm flipH="1">
            <a:off x="534041" y="3518134"/>
            <a:ext cx="341694" cy="1589188"/>
          </a:xfrm>
          <a:prstGeom prst="straightConnector1">
            <a:avLst/>
          </a:prstGeom>
          <a:solidFill>
            <a:srgbClr val="FF9933"/>
          </a:solidFill>
          <a:ln w="28575" cap="flat" cmpd="sng" algn="ctr">
            <a:solidFill>
              <a:srgbClr val="FF0000"/>
            </a:solidFill>
            <a:prstDash val="solid"/>
            <a:round/>
            <a:headEnd type="none" w="med" len="med"/>
            <a:tailEnd type="arrow"/>
          </a:ln>
          <a:effectLst/>
        </p:spPr>
      </p:cxnSp>
      <p:cxnSp>
        <p:nvCxnSpPr>
          <p:cNvPr id="141" name="Straight Arrow Connector 140">
            <a:extLst>
              <a:ext uri="{FF2B5EF4-FFF2-40B4-BE49-F238E27FC236}">
                <a16:creationId xmlns:a16="http://schemas.microsoft.com/office/drawing/2014/main" id="{379AF604-718B-4749-B88B-ED62BF513003}"/>
              </a:ext>
            </a:extLst>
          </p:cNvPr>
          <p:cNvCxnSpPr>
            <a:cxnSpLocks/>
            <a:stCxn id="56" idx="2"/>
            <a:endCxn id="126" idx="1"/>
          </p:cNvCxnSpPr>
          <p:nvPr/>
        </p:nvCxnSpPr>
        <p:spPr bwMode="auto">
          <a:xfrm>
            <a:off x="2375494" y="3511808"/>
            <a:ext cx="159581" cy="2251600"/>
          </a:xfrm>
          <a:prstGeom prst="straightConnector1">
            <a:avLst/>
          </a:prstGeom>
          <a:solidFill>
            <a:srgbClr val="FF9933"/>
          </a:solidFill>
          <a:ln w="28575" cap="flat" cmpd="sng" algn="ctr">
            <a:solidFill>
              <a:schemeClr val="accent6">
                <a:lumMod val="75000"/>
              </a:schemeClr>
            </a:solidFill>
            <a:prstDash val="solid"/>
            <a:round/>
            <a:headEnd type="none" w="med" len="med"/>
            <a:tailEnd type="arrow"/>
          </a:ln>
          <a:effectLst/>
        </p:spPr>
      </p:cxnSp>
      <p:cxnSp>
        <p:nvCxnSpPr>
          <p:cNvPr id="144" name="Straight Arrow Connector 143">
            <a:extLst>
              <a:ext uri="{FF2B5EF4-FFF2-40B4-BE49-F238E27FC236}">
                <a16:creationId xmlns:a16="http://schemas.microsoft.com/office/drawing/2014/main" id="{1A7C4708-7DEA-498B-BF6D-07EFBFE4468E}"/>
              </a:ext>
            </a:extLst>
          </p:cNvPr>
          <p:cNvCxnSpPr>
            <a:cxnSpLocks/>
            <a:stCxn id="56" idx="2"/>
            <a:endCxn id="125" idx="7"/>
          </p:cNvCxnSpPr>
          <p:nvPr/>
        </p:nvCxnSpPr>
        <p:spPr bwMode="auto">
          <a:xfrm flipH="1">
            <a:off x="1825082" y="3511808"/>
            <a:ext cx="550412" cy="2244721"/>
          </a:xfrm>
          <a:prstGeom prst="straightConnector1">
            <a:avLst/>
          </a:prstGeom>
          <a:solidFill>
            <a:srgbClr val="FF9933"/>
          </a:solidFill>
          <a:ln w="28575" cap="flat" cmpd="sng" algn="ctr">
            <a:solidFill>
              <a:schemeClr val="accent6">
                <a:lumMod val="75000"/>
              </a:schemeClr>
            </a:solidFill>
            <a:prstDash val="solid"/>
            <a:round/>
            <a:headEnd type="none" w="med" len="med"/>
            <a:tailEnd type="arrow"/>
          </a:ln>
          <a:effectLst/>
        </p:spPr>
      </p:cxnSp>
      <p:sp>
        <p:nvSpPr>
          <p:cNvPr id="164" name="Rectangle 163">
            <a:extLst>
              <a:ext uri="{FF2B5EF4-FFF2-40B4-BE49-F238E27FC236}">
                <a16:creationId xmlns:a16="http://schemas.microsoft.com/office/drawing/2014/main" id="{171427F2-DC32-4DEA-B960-0886CFE96A07}"/>
              </a:ext>
            </a:extLst>
          </p:cNvPr>
          <p:cNvSpPr/>
          <p:nvPr/>
        </p:nvSpPr>
        <p:spPr>
          <a:xfrm>
            <a:off x="191389" y="2978540"/>
            <a:ext cx="1371291" cy="270772"/>
          </a:xfrm>
          <a:prstGeom prst="rect">
            <a:avLst/>
          </a:prstGeom>
        </p:spPr>
        <p:txBody>
          <a:bodyPr wrap="square">
            <a:spAutoFit/>
          </a:bodyPr>
          <a:lstStyle/>
          <a:p>
            <a:pPr>
              <a:lnSpc>
                <a:spcPct val="100000"/>
              </a:lnSpc>
              <a:spcBef>
                <a:spcPct val="50000"/>
              </a:spcBef>
              <a:defRPr/>
            </a:pPr>
            <a:r>
              <a:rPr lang="en-US" sz="1100" b="1" dirty="0">
                <a:solidFill>
                  <a:schemeClr val="tx2"/>
                </a:solidFill>
              </a:rPr>
              <a:t>SSD Mechanic(s)</a:t>
            </a:r>
          </a:p>
        </p:txBody>
      </p:sp>
    </p:spTree>
    <p:extLst>
      <p:ext uri="{BB962C8B-B14F-4D97-AF65-F5344CB8AC3E}">
        <p14:creationId xmlns:p14="http://schemas.microsoft.com/office/powerpoint/2010/main" val="206663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schemeClr val="bg1"/>
                </a:solidFill>
              </a:rPr>
              <a:pPr/>
              <a:t>40</a:t>
            </a:fld>
            <a:endParaRPr lang="en-US" dirty="0">
              <a:solidFill>
                <a:schemeClr val="bg1"/>
              </a:solidFill>
            </a:endParaRPr>
          </a:p>
        </p:txBody>
      </p:sp>
      <p:sp>
        <p:nvSpPr>
          <p:cNvPr id="4" name="Content Placeholder 3"/>
          <p:cNvSpPr>
            <a:spLocks noGrp="1"/>
          </p:cNvSpPr>
          <p:nvPr>
            <p:ph idx="1"/>
          </p:nvPr>
        </p:nvSpPr>
        <p:spPr>
          <a:xfrm>
            <a:off x="607484" y="1271588"/>
            <a:ext cx="10970683" cy="4748212"/>
          </a:xfrm>
        </p:spPr>
        <p:txBody>
          <a:bodyPr/>
          <a:lstStyle/>
          <a:p>
            <a:r>
              <a:rPr lang="en-US" sz="2400" dirty="0"/>
              <a:t>Enable IT Framework: Extend Intel One API for telemetry content in order to automate RAAD via MP.</a:t>
            </a:r>
          </a:p>
          <a:p>
            <a:r>
              <a:rPr lang="en-US" sz="2400" dirty="0"/>
              <a:t>Pick major fault (lead trunk product) and observe how it was solved by human experts.</a:t>
            </a:r>
          </a:p>
          <a:p>
            <a:r>
              <a:rPr lang="en-US" sz="2400" dirty="0"/>
              <a:t>Identify, gather, and use Telemetry required to provide auto expert context on the fault.</a:t>
            </a:r>
          </a:p>
          <a:p>
            <a:r>
              <a:rPr lang="en-US" sz="2400" dirty="0"/>
              <a:t>Automated expert analysis.</a:t>
            </a:r>
          </a:p>
          <a:p>
            <a:r>
              <a:rPr lang="en-US" sz="2400" dirty="0"/>
              <a:t>Train MP system(s) on that telemetry data.</a:t>
            </a:r>
          </a:p>
          <a:p>
            <a:r>
              <a:rPr lang="en-US" sz="2400" dirty="0"/>
              <a:t>Create benchmarks, verification, ROC (receiver operating characteristic), etc.</a:t>
            </a:r>
          </a:p>
          <a:p>
            <a:r>
              <a:rPr lang="en-US" sz="2400" dirty="0"/>
              <a:t>Repeat on a set of additional classes of issues and propose a general infrastructure.</a:t>
            </a:r>
          </a:p>
        </p:txBody>
      </p:sp>
      <p:sp>
        <p:nvSpPr>
          <p:cNvPr id="3" name="Title 2"/>
          <p:cNvSpPr>
            <a:spLocks noGrp="1"/>
          </p:cNvSpPr>
          <p:nvPr>
            <p:ph type="title"/>
          </p:nvPr>
        </p:nvSpPr>
        <p:spPr>
          <a:xfrm>
            <a:off x="607484" y="113347"/>
            <a:ext cx="10972800" cy="1158240"/>
          </a:xfrm>
        </p:spPr>
        <p:txBody>
          <a:bodyPr/>
          <a:lstStyle/>
          <a:p>
            <a:r>
              <a:rPr lang="en-US" dirty="0"/>
              <a:t>RAAD: Technical Approach Plan</a:t>
            </a:r>
          </a:p>
        </p:txBody>
      </p:sp>
    </p:spTree>
    <p:custDataLst>
      <p:tags r:id="rId1"/>
    </p:custDataLst>
    <p:extLst>
      <p:ext uri="{BB962C8B-B14F-4D97-AF65-F5344CB8AC3E}">
        <p14:creationId xmlns:p14="http://schemas.microsoft.com/office/powerpoint/2010/main" val="3652153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12"/>
          </p:nvPr>
        </p:nvSpPr>
        <p:spPr/>
        <p:txBody>
          <a:bodyPr/>
          <a:lstStyle/>
          <a:p>
            <a:fld id="{EE2556C5-CE8C-6547-B838-EA80C61A4AF7}" type="slidenum">
              <a:rPr lang="en-US" smtClean="0">
                <a:solidFill>
                  <a:schemeClr val="bg1"/>
                </a:solidFill>
              </a:rPr>
              <a:pPr/>
              <a:t>41</a:t>
            </a:fld>
            <a:endParaRPr lang="en-US" dirty="0">
              <a:solidFill>
                <a:schemeClr val="bg1"/>
              </a:solidFill>
            </a:endParaRPr>
          </a:p>
        </p:txBody>
      </p:sp>
      <p:sp>
        <p:nvSpPr>
          <p:cNvPr id="4" name="Content Placeholder 3">
            <a:extLst>
              <a:ext uri="{FF2B5EF4-FFF2-40B4-BE49-F238E27FC236}">
                <a16:creationId xmlns:a16="http://schemas.microsoft.com/office/drawing/2014/main" id="{1B0B34BB-6F2B-4C1A-A158-DC4A323064AA}"/>
              </a:ext>
            </a:extLst>
          </p:cNvPr>
          <p:cNvSpPr>
            <a:spLocks noGrp="1"/>
          </p:cNvSpPr>
          <p:nvPr>
            <p:ph idx="1"/>
          </p:nvPr>
        </p:nvSpPr>
        <p:spPr>
          <a:xfrm>
            <a:off x="607484" y="1017675"/>
            <a:ext cx="10970683" cy="5002125"/>
          </a:xfrm>
        </p:spPr>
        <p:txBody>
          <a:bodyPr/>
          <a:lstStyle/>
          <a:p>
            <a:pPr lvl="1"/>
            <a:r>
              <a:rPr lang="en-US" dirty="0"/>
              <a:t>Solution approach: </a:t>
            </a:r>
          </a:p>
          <a:p>
            <a:pPr lvl="2"/>
            <a:r>
              <a:rPr lang="en-US" dirty="0"/>
              <a:t>Apply successful techniques from scientific method.</a:t>
            </a:r>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607484" y="113347"/>
            <a:ext cx="10972800" cy="1158240"/>
          </a:xfrm>
        </p:spPr>
        <p:txBody>
          <a:bodyPr/>
          <a:lstStyle/>
          <a:p>
            <a:r>
              <a:rPr lang="en-US" dirty="0"/>
              <a:t>RAAD: Generalized Approach</a:t>
            </a:r>
          </a:p>
        </p:txBody>
      </p:sp>
      <p:graphicFrame>
        <p:nvGraphicFramePr>
          <p:cNvPr id="5" name="Table 5">
            <a:extLst>
              <a:ext uri="{FF2B5EF4-FFF2-40B4-BE49-F238E27FC236}">
                <a16:creationId xmlns:a16="http://schemas.microsoft.com/office/drawing/2014/main" id="{21BFB9A1-603F-4A59-9819-8B982026032C}"/>
              </a:ext>
            </a:extLst>
          </p:cNvPr>
          <p:cNvGraphicFramePr>
            <a:graphicFrameLocks noGrp="1"/>
          </p:cNvGraphicFramePr>
          <p:nvPr>
            <p:extLst>
              <p:ext uri="{D42A27DB-BD31-4B8C-83A1-F6EECF244321}">
                <p14:modId xmlns:p14="http://schemas.microsoft.com/office/powerpoint/2010/main" val="3514325099"/>
              </p:ext>
            </p:extLst>
          </p:nvPr>
        </p:nvGraphicFramePr>
        <p:xfrm>
          <a:off x="166953" y="2026124"/>
          <a:ext cx="5828525" cy="3814201"/>
        </p:xfrm>
        <a:graphic>
          <a:graphicData uri="http://schemas.openxmlformats.org/drawingml/2006/table">
            <a:tbl>
              <a:tblPr firstRow="1" bandRow="1">
                <a:tableStyleId>{3C2FFA5D-87B4-456A-9821-1D502468CF0F}</a:tableStyleId>
              </a:tblPr>
              <a:tblGrid>
                <a:gridCol w="1155619">
                  <a:extLst>
                    <a:ext uri="{9D8B030D-6E8A-4147-A177-3AD203B41FA5}">
                      <a16:colId xmlns:a16="http://schemas.microsoft.com/office/drawing/2014/main" val="3133831502"/>
                    </a:ext>
                  </a:extLst>
                </a:gridCol>
                <a:gridCol w="2320963">
                  <a:extLst>
                    <a:ext uri="{9D8B030D-6E8A-4147-A177-3AD203B41FA5}">
                      <a16:colId xmlns:a16="http://schemas.microsoft.com/office/drawing/2014/main" val="834414778"/>
                    </a:ext>
                  </a:extLst>
                </a:gridCol>
                <a:gridCol w="2351943">
                  <a:extLst>
                    <a:ext uri="{9D8B030D-6E8A-4147-A177-3AD203B41FA5}">
                      <a16:colId xmlns:a16="http://schemas.microsoft.com/office/drawing/2014/main" val="3705884023"/>
                    </a:ext>
                  </a:extLst>
                </a:gridCol>
              </a:tblGrid>
              <a:tr h="287743">
                <a:tc>
                  <a:txBody>
                    <a:bodyPr/>
                    <a:lstStyle/>
                    <a:p>
                      <a:r>
                        <a:rPr lang="en-US" sz="1200" dirty="0"/>
                        <a:t>Domain</a:t>
                      </a:r>
                    </a:p>
                  </a:txBody>
                  <a:tcPr/>
                </a:tc>
                <a:tc>
                  <a:txBody>
                    <a:bodyPr/>
                    <a:lstStyle/>
                    <a:p>
                      <a:r>
                        <a:rPr lang="en-US" sz="1200" dirty="0"/>
                        <a:t>Challenge</a:t>
                      </a:r>
                    </a:p>
                  </a:txBody>
                  <a:tcPr/>
                </a:tc>
                <a:tc>
                  <a:txBody>
                    <a:bodyPr/>
                    <a:lstStyle/>
                    <a:p>
                      <a:r>
                        <a:rPr lang="en-US" sz="1200" dirty="0"/>
                        <a:t>Solution</a:t>
                      </a:r>
                    </a:p>
                  </a:txBody>
                  <a:tcPr/>
                </a:tc>
                <a:extLst>
                  <a:ext uri="{0D108BD9-81ED-4DB2-BD59-A6C34878D82A}">
                    <a16:rowId xmlns:a16="http://schemas.microsoft.com/office/drawing/2014/main" val="1822472561"/>
                  </a:ext>
                </a:extLst>
              </a:tr>
              <a:tr h="457200">
                <a:tc>
                  <a:txBody>
                    <a:bodyPr/>
                    <a:lstStyle/>
                    <a:p>
                      <a:r>
                        <a:rPr lang="en-US" sz="1200" dirty="0"/>
                        <a:t>HAL</a:t>
                      </a:r>
                      <a:endParaRPr lang="en-US" sz="1200" b="1" dirty="0">
                        <a:solidFill>
                          <a:srgbClr val="008E40"/>
                        </a:solidFill>
                      </a:endParaRPr>
                    </a:p>
                  </a:txBody>
                  <a:tcPr/>
                </a:tc>
                <a:tc>
                  <a:txBody>
                    <a:bodyPr/>
                    <a:lstStyle/>
                    <a:p>
                      <a:r>
                        <a:rPr lang="en-US" sz="1200" dirty="0"/>
                        <a:t>Thermals in Dual Port</a:t>
                      </a:r>
                      <a:endParaRPr lang="en-US" sz="1200" b="1" dirty="0">
                        <a:solidFill>
                          <a:srgbClr val="008E40"/>
                        </a:solidFill>
                      </a:endParaRPr>
                    </a:p>
                  </a:txBody>
                  <a:tcPr/>
                </a:tc>
                <a:tc>
                  <a:txBody>
                    <a:bodyPr/>
                    <a:lstStyle/>
                    <a:p>
                      <a:r>
                        <a:rPr lang="en-US" sz="1200" dirty="0"/>
                        <a:t>Learned Approximate Profile (3 Slides Ahead)</a:t>
                      </a:r>
                      <a:endParaRPr lang="en-US" sz="1200" b="1" dirty="0">
                        <a:solidFill>
                          <a:srgbClr val="008E40"/>
                        </a:solidFill>
                      </a:endParaRPr>
                    </a:p>
                  </a:txBody>
                  <a:tcPr/>
                </a:tc>
                <a:extLst>
                  <a:ext uri="{0D108BD9-81ED-4DB2-BD59-A6C34878D82A}">
                    <a16:rowId xmlns:a16="http://schemas.microsoft.com/office/drawing/2014/main" val="1989073260"/>
                  </a:ext>
                </a:extLst>
              </a:tr>
              <a:tr h="479571">
                <a:tc>
                  <a:txBody>
                    <a:bodyPr/>
                    <a:lstStyle/>
                    <a:p>
                      <a:r>
                        <a:rPr lang="en-US" sz="1200" dirty="0"/>
                        <a:t>Transport</a:t>
                      </a:r>
                    </a:p>
                  </a:txBody>
                  <a:tcPr/>
                </a:tc>
                <a:tc>
                  <a:txBody>
                    <a:bodyPr/>
                    <a:lstStyle/>
                    <a:p>
                      <a:r>
                        <a:rPr lang="en-US" sz="1200" dirty="0"/>
                        <a:t>Mailbox tracking of TAPs</a:t>
                      </a:r>
                    </a:p>
                  </a:txBody>
                  <a:tcPr/>
                </a:tc>
                <a:tc>
                  <a:txBody>
                    <a:bodyPr/>
                    <a:lstStyle/>
                    <a:p>
                      <a:r>
                        <a:rPr lang="en-US" sz="1200" dirty="0"/>
                        <a:t>Markov Decision Process (MDP) (Two Slides Ahead)</a:t>
                      </a:r>
                      <a:endParaRPr lang="en-US" sz="1200" b="1" dirty="0">
                        <a:solidFill>
                          <a:schemeClr val="accent5"/>
                        </a:solidFill>
                      </a:endParaRPr>
                    </a:p>
                  </a:txBody>
                  <a:tcPr/>
                </a:tc>
                <a:extLst>
                  <a:ext uri="{0D108BD9-81ED-4DB2-BD59-A6C34878D82A}">
                    <a16:rowId xmlns:a16="http://schemas.microsoft.com/office/drawing/2014/main" val="112894283"/>
                  </a:ext>
                </a:extLst>
              </a:tr>
              <a:tr h="287743">
                <a:tc>
                  <a:txBody>
                    <a:bodyPr/>
                    <a:lstStyle/>
                    <a:p>
                      <a:r>
                        <a:rPr lang="en-US" sz="1200" dirty="0"/>
                        <a:t>Core</a:t>
                      </a:r>
                    </a:p>
                  </a:txBody>
                  <a:tcPr/>
                </a:tc>
                <a:tc>
                  <a:txBody>
                    <a:bodyPr/>
                    <a:lstStyle/>
                    <a:p>
                      <a:r>
                        <a:rPr lang="en-US" sz="1200" dirty="0"/>
                        <a:t>Performance free space crash</a:t>
                      </a:r>
                    </a:p>
                  </a:txBody>
                  <a:tcPr/>
                </a:tc>
                <a:tc>
                  <a:txBody>
                    <a:bodyPr/>
                    <a:lstStyle/>
                    <a:p>
                      <a:r>
                        <a:rPr lang="en-US" sz="1200" dirty="0"/>
                        <a:t>Auto-Perf (Next Slide)</a:t>
                      </a:r>
                      <a:endParaRPr lang="en-US" sz="1200" b="1" dirty="0">
                        <a:solidFill>
                          <a:schemeClr val="accent5"/>
                        </a:solidFill>
                      </a:endParaRPr>
                    </a:p>
                  </a:txBody>
                  <a:tcPr/>
                </a:tc>
                <a:extLst>
                  <a:ext uri="{0D108BD9-81ED-4DB2-BD59-A6C34878D82A}">
                    <a16:rowId xmlns:a16="http://schemas.microsoft.com/office/drawing/2014/main" val="3942515982"/>
                  </a:ext>
                </a:extLst>
              </a:tr>
              <a:tr h="287743">
                <a:tc>
                  <a:txBody>
                    <a:bodyPr/>
                    <a:lstStyle/>
                    <a:p>
                      <a:r>
                        <a:rPr lang="en-US" sz="1200" dirty="0"/>
                        <a:t>HAL</a:t>
                      </a:r>
                    </a:p>
                  </a:txBody>
                  <a:tcPr/>
                </a:tc>
                <a:tc>
                  <a:txBody>
                    <a:bodyPr/>
                    <a:lstStyle/>
                    <a:p>
                      <a:r>
                        <a:rPr lang="en-US" sz="1200" dirty="0"/>
                        <a:t>PMIC (Power management)</a:t>
                      </a:r>
                    </a:p>
                  </a:txBody>
                  <a:tcPr/>
                </a:tc>
                <a:tc>
                  <a:txBody>
                    <a:bodyPr/>
                    <a:lstStyle/>
                    <a:p>
                      <a:r>
                        <a:rPr lang="en-US" sz="1200" dirty="0"/>
                        <a:t>To be explored (TBE)</a:t>
                      </a:r>
                    </a:p>
                  </a:txBody>
                  <a:tcPr/>
                </a:tc>
                <a:extLst>
                  <a:ext uri="{0D108BD9-81ED-4DB2-BD59-A6C34878D82A}">
                    <a16:rowId xmlns:a16="http://schemas.microsoft.com/office/drawing/2014/main" val="1993667676"/>
                  </a:ext>
                </a:extLst>
              </a:tr>
              <a:tr h="287743">
                <a:tc>
                  <a:txBody>
                    <a:bodyPr/>
                    <a:lstStyle/>
                    <a:p>
                      <a:r>
                        <a:rPr lang="en-US" sz="1200" dirty="0"/>
                        <a:t>Media</a:t>
                      </a:r>
                    </a:p>
                  </a:txBody>
                  <a:tcPr/>
                </a:tc>
                <a:tc>
                  <a:txBody>
                    <a:bodyPr/>
                    <a:lstStyle/>
                    <a:p>
                      <a:r>
                        <a:rPr lang="en-US" sz="1200" dirty="0"/>
                        <a:t>NAND-</a:t>
                      </a:r>
                      <a:r>
                        <a:rPr lang="en-US" sz="1200" dirty="0" err="1"/>
                        <a:t>Optane</a:t>
                      </a:r>
                      <a:r>
                        <a:rPr lang="en-US" sz="1200" dirty="0"/>
                        <a:t> Stability</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dirty="0"/>
                        <a:t>TBE</a:t>
                      </a:r>
                    </a:p>
                  </a:txBody>
                  <a:tcPr/>
                </a:tc>
                <a:extLst>
                  <a:ext uri="{0D108BD9-81ED-4DB2-BD59-A6C34878D82A}">
                    <a16:rowId xmlns:a16="http://schemas.microsoft.com/office/drawing/2014/main" val="2404739734"/>
                  </a:ext>
                </a:extLst>
              </a:tr>
              <a:tr h="287743">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extLst>
                  <a:ext uri="{0D108BD9-81ED-4DB2-BD59-A6C34878D82A}">
                    <a16:rowId xmlns:a16="http://schemas.microsoft.com/office/drawing/2014/main" val="410726212"/>
                  </a:ext>
                </a:extLst>
              </a:tr>
              <a:tr h="287743">
                <a:tc>
                  <a:txBody>
                    <a:bodyPr/>
                    <a:lstStyle/>
                    <a:p>
                      <a:r>
                        <a:rPr lang="en-US" sz="1200" dirty="0"/>
                        <a:t>Tools</a:t>
                      </a:r>
                    </a:p>
                  </a:txBody>
                  <a:tcPr/>
                </a:tc>
                <a:tc>
                  <a:txBody>
                    <a:bodyPr/>
                    <a:lstStyle/>
                    <a:p>
                      <a:r>
                        <a:rPr lang="en-US" sz="1200" dirty="0"/>
                        <a:t>Compatibility of Data</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dirty="0"/>
                        <a:t>TBE</a:t>
                      </a:r>
                    </a:p>
                  </a:txBody>
                  <a:tcPr/>
                </a:tc>
                <a:extLst>
                  <a:ext uri="{0D108BD9-81ED-4DB2-BD59-A6C34878D82A}">
                    <a16:rowId xmlns:a16="http://schemas.microsoft.com/office/drawing/2014/main" val="1355557711"/>
                  </a:ext>
                </a:extLst>
              </a:tr>
              <a:tr h="287743">
                <a:tc>
                  <a:txBody>
                    <a:bodyPr/>
                    <a:lstStyle/>
                    <a:p>
                      <a:r>
                        <a:rPr lang="en-US" sz="1200" dirty="0"/>
                        <a:t>Common</a:t>
                      </a:r>
                    </a:p>
                  </a:txBody>
                  <a:tcPr/>
                </a:tc>
                <a:tc>
                  <a:txBody>
                    <a:bodyPr/>
                    <a:lstStyle/>
                    <a:p>
                      <a:r>
                        <a:rPr lang="en-US" sz="1200" dirty="0"/>
                        <a:t>Code stability in Testing</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dirty="0"/>
                        <a:t>TBE</a:t>
                      </a:r>
                    </a:p>
                  </a:txBody>
                  <a:tcPr/>
                </a:tc>
                <a:extLst>
                  <a:ext uri="{0D108BD9-81ED-4DB2-BD59-A6C34878D82A}">
                    <a16:rowId xmlns:a16="http://schemas.microsoft.com/office/drawing/2014/main" val="3139776566"/>
                  </a:ext>
                </a:extLst>
              </a:tr>
              <a:tr h="287743">
                <a:tc>
                  <a:txBody>
                    <a:bodyPr/>
                    <a:lstStyle/>
                    <a:p>
                      <a:r>
                        <a:rPr lang="en-US" sz="1200" dirty="0"/>
                        <a:t>Common</a:t>
                      </a:r>
                    </a:p>
                  </a:txBody>
                  <a:tcPr/>
                </a:tc>
                <a:tc>
                  <a:txBody>
                    <a:bodyPr/>
                    <a:lstStyle/>
                    <a:p>
                      <a:r>
                        <a:rPr lang="en-US" sz="1200" dirty="0"/>
                        <a:t>Debug Assert</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dirty="0"/>
                        <a:t>TBE</a:t>
                      </a:r>
                    </a:p>
                  </a:txBody>
                  <a:tcPr/>
                </a:tc>
                <a:extLst>
                  <a:ext uri="{0D108BD9-81ED-4DB2-BD59-A6C34878D82A}">
                    <a16:rowId xmlns:a16="http://schemas.microsoft.com/office/drawing/2014/main" val="3018934822"/>
                  </a:ext>
                </a:extLst>
              </a:tr>
              <a:tr h="287743">
                <a:tc>
                  <a:txBody>
                    <a:bodyPr/>
                    <a:lstStyle/>
                    <a:p>
                      <a:r>
                        <a:rPr lang="en-US" sz="1200" dirty="0"/>
                        <a:t>Common</a:t>
                      </a:r>
                    </a:p>
                  </a:txBody>
                  <a:tcPr/>
                </a:tc>
                <a:tc>
                  <a:txBody>
                    <a:bodyPr/>
                    <a:lstStyle/>
                    <a:p>
                      <a:r>
                        <a:rPr lang="en-US" sz="1200" dirty="0"/>
                        <a:t>Debug Bad Context</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dirty="0"/>
                        <a:t>TBE</a:t>
                      </a:r>
                    </a:p>
                  </a:txBody>
                  <a:tcPr/>
                </a:tc>
                <a:extLst>
                  <a:ext uri="{0D108BD9-81ED-4DB2-BD59-A6C34878D82A}">
                    <a16:rowId xmlns:a16="http://schemas.microsoft.com/office/drawing/2014/main" val="1337061638"/>
                  </a:ext>
                </a:extLst>
              </a:tr>
              <a:tr h="287743">
                <a:tc>
                  <a:txBody>
                    <a:bodyPr/>
                    <a:lstStyle/>
                    <a:p>
                      <a:r>
                        <a:rPr lang="en-US" sz="1200" dirty="0"/>
                        <a:t>Common</a:t>
                      </a:r>
                    </a:p>
                  </a:txBody>
                  <a:tcPr/>
                </a:tc>
                <a:tc>
                  <a:txBody>
                    <a:bodyPr/>
                    <a:lstStyle/>
                    <a:p>
                      <a:r>
                        <a:rPr lang="en-US" sz="1200" dirty="0"/>
                        <a:t>Performance Bottleneck</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dirty="0"/>
                        <a:t>TBE</a:t>
                      </a:r>
                    </a:p>
                  </a:txBody>
                  <a:tcPr/>
                </a:tc>
                <a:extLst>
                  <a:ext uri="{0D108BD9-81ED-4DB2-BD59-A6C34878D82A}">
                    <a16:rowId xmlns:a16="http://schemas.microsoft.com/office/drawing/2014/main" val="807565447"/>
                  </a:ext>
                </a:extLst>
              </a:tr>
            </a:tbl>
          </a:graphicData>
        </a:graphic>
      </p:graphicFrame>
      <p:graphicFrame>
        <p:nvGraphicFramePr>
          <p:cNvPr id="16" name="Table 5">
            <a:extLst>
              <a:ext uri="{FF2B5EF4-FFF2-40B4-BE49-F238E27FC236}">
                <a16:creationId xmlns:a16="http://schemas.microsoft.com/office/drawing/2014/main" id="{3C939A1A-ED04-4544-9419-4A932F6C5ADA}"/>
              </a:ext>
            </a:extLst>
          </p:cNvPr>
          <p:cNvGraphicFramePr>
            <a:graphicFrameLocks noGrp="1"/>
          </p:cNvGraphicFramePr>
          <p:nvPr>
            <p:extLst>
              <p:ext uri="{D42A27DB-BD31-4B8C-83A1-F6EECF244321}">
                <p14:modId xmlns:p14="http://schemas.microsoft.com/office/powerpoint/2010/main" val="3239558529"/>
              </p:ext>
            </p:extLst>
          </p:nvPr>
        </p:nvGraphicFramePr>
        <p:xfrm>
          <a:off x="6164775" y="1906379"/>
          <a:ext cx="5911936" cy="4114800"/>
        </p:xfrm>
        <a:graphic>
          <a:graphicData uri="http://schemas.openxmlformats.org/drawingml/2006/table">
            <a:tbl>
              <a:tblPr firstRow="1" bandRow="1">
                <a:tableStyleId>{3C2FFA5D-87B4-456A-9821-1D502468CF0F}</a:tableStyleId>
              </a:tblPr>
              <a:tblGrid>
                <a:gridCol w="2023696">
                  <a:extLst>
                    <a:ext uri="{9D8B030D-6E8A-4147-A177-3AD203B41FA5}">
                      <a16:colId xmlns:a16="http://schemas.microsoft.com/office/drawing/2014/main" val="3133831502"/>
                    </a:ext>
                  </a:extLst>
                </a:gridCol>
                <a:gridCol w="3888240">
                  <a:extLst>
                    <a:ext uri="{9D8B030D-6E8A-4147-A177-3AD203B41FA5}">
                      <a16:colId xmlns:a16="http://schemas.microsoft.com/office/drawing/2014/main" val="834414778"/>
                    </a:ext>
                  </a:extLst>
                </a:gridCol>
              </a:tblGrid>
              <a:tr h="274320">
                <a:tc>
                  <a:txBody>
                    <a:bodyPr/>
                    <a:lstStyle/>
                    <a:p>
                      <a:r>
                        <a:rPr lang="en-US" sz="1200" dirty="0"/>
                        <a:t>Learning Methods</a:t>
                      </a:r>
                    </a:p>
                  </a:txBody>
                  <a:tcPr/>
                </a:tc>
                <a:tc>
                  <a:txBody>
                    <a:bodyPr/>
                    <a:lstStyle/>
                    <a:p>
                      <a:r>
                        <a:rPr lang="en-US" sz="1200" dirty="0"/>
                        <a:t>Summary</a:t>
                      </a:r>
                    </a:p>
                  </a:txBody>
                  <a:tcPr/>
                </a:tc>
                <a:extLst>
                  <a:ext uri="{0D108BD9-81ED-4DB2-BD59-A6C34878D82A}">
                    <a16:rowId xmlns:a16="http://schemas.microsoft.com/office/drawing/2014/main" val="1822472561"/>
                  </a:ext>
                </a:extLst>
              </a:tr>
              <a:tr h="457200">
                <a:tc>
                  <a:txBody>
                    <a:bodyPr/>
                    <a:lstStyle/>
                    <a:p>
                      <a:pPr algn="l"/>
                      <a:r>
                        <a:rPr lang="en-US" sz="1200" dirty="0"/>
                        <a:t>Regression</a:t>
                      </a:r>
                    </a:p>
                  </a:txBody>
                  <a:tcPr/>
                </a:tc>
                <a:tc>
                  <a:txBody>
                    <a:bodyPr/>
                    <a:lstStyle/>
                    <a:p>
                      <a:pPr algn="l"/>
                      <a:r>
                        <a:rPr lang="en-US" sz="1200" kern="1200" dirty="0">
                          <a:effectLst/>
                        </a:rPr>
                        <a:t>Predict or explain a particular numerical value based on a set of prior data</a:t>
                      </a:r>
                      <a:endParaRPr lang="en-US" sz="1200" dirty="0"/>
                    </a:p>
                  </a:txBody>
                  <a:tcPr/>
                </a:tc>
                <a:extLst>
                  <a:ext uri="{0D108BD9-81ED-4DB2-BD59-A6C34878D82A}">
                    <a16:rowId xmlns:a16="http://schemas.microsoft.com/office/drawing/2014/main" val="1989073260"/>
                  </a:ext>
                </a:extLst>
              </a:tr>
              <a:tr h="274320">
                <a:tc>
                  <a:txBody>
                    <a:bodyPr/>
                    <a:lstStyle/>
                    <a:p>
                      <a:pPr algn="l"/>
                      <a:r>
                        <a:rPr lang="en-US" sz="1200" dirty="0"/>
                        <a:t>Classification</a:t>
                      </a:r>
                    </a:p>
                  </a:txBody>
                  <a:tcPr/>
                </a:tc>
                <a:tc>
                  <a:txBody>
                    <a:bodyPr/>
                    <a:lstStyle/>
                    <a:p>
                      <a:pPr algn="l"/>
                      <a:r>
                        <a:rPr lang="en-US" sz="1200" dirty="0"/>
                        <a:t>Predict or explain a class value</a:t>
                      </a:r>
                    </a:p>
                  </a:txBody>
                  <a:tcPr/>
                </a:tc>
                <a:extLst>
                  <a:ext uri="{0D108BD9-81ED-4DB2-BD59-A6C34878D82A}">
                    <a16:rowId xmlns:a16="http://schemas.microsoft.com/office/drawing/2014/main" val="112894283"/>
                  </a:ext>
                </a:extLst>
              </a:tr>
              <a:tr h="274320">
                <a:tc>
                  <a:txBody>
                    <a:bodyPr/>
                    <a:lstStyle/>
                    <a:p>
                      <a:pPr algn="l"/>
                      <a:r>
                        <a:rPr lang="en-US" sz="1200" dirty="0"/>
                        <a:t>Clustering</a:t>
                      </a:r>
                    </a:p>
                  </a:txBody>
                  <a:tcPr/>
                </a:tc>
                <a:tc>
                  <a:txBody>
                    <a:bodyPr/>
                    <a:lstStyle/>
                    <a:p>
                      <a:pPr algn="l"/>
                      <a:r>
                        <a:rPr lang="en-US" sz="1200" dirty="0"/>
                        <a:t>Group observations that have similar characteristics</a:t>
                      </a:r>
                    </a:p>
                  </a:txBody>
                  <a:tcPr/>
                </a:tc>
                <a:extLst>
                  <a:ext uri="{0D108BD9-81ED-4DB2-BD59-A6C34878D82A}">
                    <a16:rowId xmlns:a16="http://schemas.microsoft.com/office/drawing/2014/main" val="3628690194"/>
                  </a:ext>
                </a:extLst>
              </a:tr>
              <a:tr h="274320">
                <a:tc>
                  <a:txBody>
                    <a:bodyPr/>
                    <a:lstStyle/>
                    <a:p>
                      <a:pPr algn="l"/>
                      <a:r>
                        <a:rPr lang="en-US" sz="1200" dirty="0"/>
                        <a:t>Dimensionality Reduction</a:t>
                      </a:r>
                    </a:p>
                  </a:txBody>
                  <a:tcPr/>
                </a:tc>
                <a:tc>
                  <a:txBody>
                    <a:bodyPr/>
                    <a:lstStyle/>
                    <a:p>
                      <a:pPr algn="l"/>
                      <a:r>
                        <a:rPr lang="en-US" sz="1200" dirty="0"/>
                        <a:t>Remove the least important information</a:t>
                      </a:r>
                    </a:p>
                  </a:txBody>
                  <a:tcPr/>
                </a:tc>
                <a:extLst>
                  <a:ext uri="{0D108BD9-81ED-4DB2-BD59-A6C34878D82A}">
                    <a16:rowId xmlns:a16="http://schemas.microsoft.com/office/drawing/2014/main" val="3942515982"/>
                  </a:ext>
                </a:extLst>
              </a:tr>
              <a:tr h="457200">
                <a:tc>
                  <a:txBody>
                    <a:bodyPr/>
                    <a:lstStyle/>
                    <a:p>
                      <a:pPr algn="l"/>
                      <a:r>
                        <a:rPr lang="en-US" sz="1200" dirty="0"/>
                        <a:t>Ensemble Methods</a:t>
                      </a:r>
                    </a:p>
                  </a:txBody>
                  <a:tcPr/>
                </a:tc>
                <a:tc>
                  <a:txBody>
                    <a:bodyPr/>
                    <a:lstStyle/>
                    <a:p>
                      <a:pPr algn="l"/>
                      <a:r>
                        <a:rPr lang="en-US" sz="1200" dirty="0"/>
                        <a:t>Several predictive models to get higher quality predictions.</a:t>
                      </a:r>
                    </a:p>
                  </a:txBody>
                  <a:tcPr/>
                </a:tc>
                <a:extLst>
                  <a:ext uri="{0D108BD9-81ED-4DB2-BD59-A6C34878D82A}">
                    <a16:rowId xmlns:a16="http://schemas.microsoft.com/office/drawing/2014/main" val="3141913672"/>
                  </a:ext>
                </a:extLst>
              </a:tr>
              <a:tr h="457200">
                <a:tc>
                  <a:txBody>
                    <a:bodyPr/>
                    <a:lstStyle/>
                    <a:p>
                      <a:pPr algn="l"/>
                      <a:r>
                        <a:rPr lang="en-US" sz="1200" dirty="0"/>
                        <a:t>Neural Networks (NN)</a:t>
                      </a:r>
                    </a:p>
                    <a:p>
                      <a:pPr algn="l"/>
                      <a:r>
                        <a:rPr lang="en-US" sz="1200" dirty="0"/>
                        <a:t>Deep Learning (DL)</a:t>
                      </a:r>
                    </a:p>
                  </a:txBody>
                  <a:tcPr/>
                </a:tc>
                <a:tc>
                  <a:txBody>
                    <a:bodyPr/>
                    <a:lstStyle/>
                    <a:p>
                      <a:pPr algn="l"/>
                      <a:r>
                        <a:rPr lang="en-US" sz="1200" dirty="0"/>
                        <a:t>Capture non-linear patterns in data by adding layers of parameters.</a:t>
                      </a:r>
                    </a:p>
                  </a:txBody>
                  <a:tcPr/>
                </a:tc>
                <a:extLst>
                  <a:ext uri="{0D108BD9-81ED-4DB2-BD59-A6C34878D82A}">
                    <a16:rowId xmlns:a16="http://schemas.microsoft.com/office/drawing/2014/main" val="3302230309"/>
                  </a:ext>
                </a:extLst>
              </a:tr>
              <a:tr h="457200">
                <a:tc>
                  <a:txBody>
                    <a:bodyPr/>
                    <a:lstStyle/>
                    <a:p>
                      <a:pPr algn="l"/>
                      <a:r>
                        <a:rPr lang="en-US" sz="1200" dirty="0"/>
                        <a:t>Transfer Learning</a:t>
                      </a:r>
                    </a:p>
                  </a:txBody>
                  <a:tcPr/>
                </a:tc>
                <a:tc>
                  <a:txBody>
                    <a:bodyPr/>
                    <a:lstStyle/>
                    <a:p>
                      <a:pPr algn="l"/>
                      <a:r>
                        <a:rPr lang="en-US" sz="1200" dirty="0"/>
                        <a:t>Re-using part of a previously trained neural net and adapting it to a new but similar task.</a:t>
                      </a:r>
                    </a:p>
                  </a:txBody>
                  <a:tcPr/>
                </a:tc>
                <a:extLst>
                  <a:ext uri="{0D108BD9-81ED-4DB2-BD59-A6C34878D82A}">
                    <a16:rowId xmlns:a16="http://schemas.microsoft.com/office/drawing/2014/main" val="948706887"/>
                  </a:ext>
                </a:extLst>
              </a:tr>
              <a:tr h="274320">
                <a:tc>
                  <a:txBody>
                    <a:bodyPr/>
                    <a:lstStyle/>
                    <a:p>
                      <a:pPr algn="l"/>
                      <a:r>
                        <a:rPr lang="en-US" sz="1200" dirty="0"/>
                        <a:t>Reinforcement Learning</a:t>
                      </a:r>
                    </a:p>
                  </a:txBody>
                  <a:tcPr/>
                </a:tc>
                <a:tc>
                  <a:txBody>
                    <a:bodyPr/>
                    <a:lstStyle/>
                    <a:p>
                      <a:pPr algn="l"/>
                      <a:r>
                        <a:rPr lang="en-US" sz="1200" dirty="0"/>
                        <a:t>An agent learn from experience.</a:t>
                      </a:r>
                    </a:p>
                  </a:txBody>
                  <a:tcPr/>
                </a:tc>
                <a:extLst>
                  <a:ext uri="{0D108BD9-81ED-4DB2-BD59-A6C34878D82A}">
                    <a16:rowId xmlns:a16="http://schemas.microsoft.com/office/drawing/2014/main" val="1673929163"/>
                  </a:ext>
                </a:extLst>
              </a:tr>
              <a:tr h="457200">
                <a:tc>
                  <a:txBody>
                    <a:bodyPr/>
                    <a:lstStyle/>
                    <a:p>
                      <a:pPr algn="l"/>
                      <a:r>
                        <a:rPr lang="en-US" sz="1200" dirty="0"/>
                        <a:t>Natural Language Processing</a:t>
                      </a:r>
                    </a:p>
                  </a:txBody>
                  <a:tcPr/>
                </a:tc>
                <a:tc>
                  <a:txBody>
                    <a:bodyPr/>
                    <a:lstStyle/>
                    <a:p>
                      <a:pPr algn="l"/>
                      <a:r>
                        <a:rPr lang="en-US" sz="1200" dirty="0"/>
                        <a:t>Technique to prepare text for learning.</a:t>
                      </a:r>
                    </a:p>
                  </a:txBody>
                  <a:tcPr/>
                </a:tc>
                <a:extLst>
                  <a:ext uri="{0D108BD9-81ED-4DB2-BD59-A6C34878D82A}">
                    <a16:rowId xmlns:a16="http://schemas.microsoft.com/office/drawing/2014/main" val="2988854061"/>
                  </a:ext>
                </a:extLst>
              </a:tr>
              <a:tr h="457200">
                <a:tc>
                  <a:txBody>
                    <a:bodyPr/>
                    <a:lstStyle/>
                    <a:p>
                      <a:pPr algn="l"/>
                      <a:r>
                        <a:rPr lang="en-US" sz="1200" dirty="0"/>
                        <a:t>Word Embeddings</a:t>
                      </a:r>
                    </a:p>
                  </a:txBody>
                  <a:tcPr/>
                </a:tc>
                <a:tc>
                  <a:txBody>
                    <a:bodyPr/>
                    <a:lstStyle/>
                    <a:p>
                      <a:pPr algn="l"/>
                      <a:r>
                        <a:rPr lang="en-US" sz="1200" dirty="0"/>
                        <a:t>Numerical representations of text documents that only consider frequency and weighted frequencies.</a:t>
                      </a:r>
                    </a:p>
                  </a:txBody>
                  <a:tcPr/>
                </a:tc>
                <a:extLst>
                  <a:ext uri="{0D108BD9-81ED-4DB2-BD59-A6C34878D82A}">
                    <a16:rowId xmlns:a16="http://schemas.microsoft.com/office/drawing/2014/main" val="1179861181"/>
                  </a:ext>
                </a:extLst>
              </a:tr>
            </a:tbl>
          </a:graphicData>
        </a:graphic>
      </p:graphicFrame>
    </p:spTree>
    <p:extLst>
      <p:ext uri="{BB962C8B-B14F-4D97-AF65-F5344CB8AC3E}">
        <p14:creationId xmlns:p14="http://schemas.microsoft.com/office/powerpoint/2010/main" val="353513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Image result for hard drive">
            <a:extLst>
              <a:ext uri="{FF2B5EF4-FFF2-40B4-BE49-F238E27FC236}">
                <a16:creationId xmlns:a16="http://schemas.microsoft.com/office/drawing/2014/main" id="{289C8027-7454-4D39-BB87-D193BE4175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1048" y="2363308"/>
            <a:ext cx="796031" cy="6070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Storage Technology</a:t>
            </a:r>
          </a:p>
        </p:txBody>
      </p:sp>
      <p:pic>
        <p:nvPicPr>
          <p:cNvPr id="4" name="Content Placeholder 4">
            <a:extLst>
              <a:ext uri="{FF2B5EF4-FFF2-40B4-BE49-F238E27FC236}">
                <a16:creationId xmlns:a16="http://schemas.microsoft.com/office/drawing/2014/main" id="{913D1C1E-4492-47F3-9CCB-55FB9804B151}"/>
              </a:ext>
            </a:extLst>
          </p:cNvPr>
          <p:cNvPicPr>
            <a:picLocks noChangeAspect="1"/>
          </p:cNvPicPr>
          <p:nvPr/>
        </p:nvPicPr>
        <p:blipFill rotWithShape="1">
          <a:blip r:embed="rId4">
            <a:extLst>
              <a:ext uri="{28A0092B-C50C-407E-A947-70E740481C1C}">
                <a14:useLocalDpi xmlns:a14="http://schemas.microsoft.com/office/drawing/2010/main" val="0"/>
              </a:ext>
            </a:extLst>
          </a:blip>
          <a:srcRect r="37868" b="10229"/>
          <a:stretch/>
        </p:blipFill>
        <p:spPr bwMode="auto">
          <a:xfrm>
            <a:off x="8036890" y="3426819"/>
            <a:ext cx="3603610" cy="2603349"/>
          </a:xfrm>
          <a:prstGeom prst="rect">
            <a:avLst/>
          </a:prstGeom>
          <a:noFill/>
          <a:ln w="9525">
            <a:noFill/>
            <a:miter lim="800000"/>
            <a:headEnd/>
            <a:tailEnd/>
          </a:ln>
        </p:spPr>
      </p:pic>
      <p:pic>
        <p:nvPicPr>
          <p:cNvPr id="5" name="Picture 2" descr="Image result for Intel sata vs nvme">
            <a:extLst>
              <a:ext uri="{FF2B5EF4-FFF2-40B4-BE49-F238E27FC236}">
                <a16:creationId xmlns:a16="http://schemas.microsoft.com/office/drawing/2014/main" id="{F9376C17-B720-4CF1-BEF1-6B7785F943D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676"/>
          <a:stretch/>
        </p:blipFill>
        <p:spPr bwMode="auto">
          <a:xfrm>
            <a:off x="9112249" y="848880"/>
            <a:ext cx="3001297" cy="22335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CA4A6C-7E18-41C6-8F56-0ABE82812CC6}"/>
              </a:ext>
            </a:extLst>
          </p:cNvPr>
          <p:cNvSpPr/>
          <p:nvPr/>
        </p:nvSpPr>
        <p:spPr>
          <a:xfrm>
            <a:off x="9716065" y="3059253"/>
            <a:ext cx="647421" cy="369332"/>
          </a:xfrm>
          <a:prstGeom prst="rect">
            <a:avLst/>
          </a:prstGeom>
        </p:spPr>
        <p:txBody>
          <a:bodyPr wrap="none">
            <a:spAutoFit/>
          </a:bodyPr>
          <a:lstStyle/>
          <a:p>
            <a:r>
              <a:rPr lang="en-US" b="1" dirty="0">
                <a:solidFill>
                  <a:srgbClr val="252525"/>
                </a:solidFill>
                <a:hlinkClick r:id="rId6"/>
              </a:rPr>
              <a:t>SATA</a:t>
            </a:r>
            <a:endParaRPr lang="en-US" dirty="0"/>
          </a:p>
        </p:txBody>
      </p:sp>
      <p:sp>
        <p:nvSpPr>
          <p:cNvPr id="9" name="Rectangle 8">
            <a:extLst>
              <a:ext uri="{FF2B5EF4-FFF2-40B4-BE49-F238E27FC236}">
                <a16:creationId xmlns:a16="http://schemas.microsoft.com/office/drawing/2014/main" id="{CAA92AC9-D1D1-45F2-A4C2-B5016B513ED8}"/>
              </a:ext>
            </a:extLst>
          </p:cNvPr>
          <p:cNvSpPr/>
          <p:nvPr/>
        </p:nvSpPr>
        <p:spPr>
          <a:xfrm>
            <a:off x="11124184" y="3057101"/>
            <a:ext cx="790601" cy="369332"/>
          </a:xfrm>
          <a:prstGeom prst="rect">
            <a:avLst/>
          </a:prstGeom>
        </p:spPr>
        <p:txBody>
          <a:bodyPr wrap="none">
            <a:spAutoFit/>
          </a:bodyPr>
          <a:lstStyle/>
          <a:p>
            <a:r>
              <a:rPr lang="en-US" b="1" dirty="0">
                <a:solidFill>
                  <a:srgbClr val="252525"/>
                </a:solidFill>
                <a:hlinkClick r:id="rId7"/>
              </a:rPr>
              <a:t>NVMe</a:t>
            </a:r>
            <a:endParaRPr lang="en-US" dirty="0"/>
          </a:p>
        </p:txBody>
      </p:sp>
      <p:sp>
        <p:nvSpPr>
          <p:cNvPr id="12" name="Content Placeholder 2">
            <a:extLst>
              <a:ext uri="{FF2B5EF4-FFF2-40B4-BE49-F238E27FC236}">
                <a16:creationId xmlns:a16="http://schemas.microsoft.com/office/drawing/2014/main" id="{CF979734-AE41-4B6A-8F79-C937B76E32C5}"/>
              </a:ext>
            </a:extLst>
          </p:cNvPr>
          <p:cNvSpPr>
            <a:spLocks noGrp="1"/>
          </p:cNvSpPr>
          <p:nvPr>
            <p:ph idx="1"/>
          </p:nvPr>
        </p:nvSpPr>
        <p:spPr>
          <a:xfrm>
            <a:off x="717550" y="1022350"/>
            <a:ext cx="6807200" cy="5002213"/>
          </a:xfrm>
        </p:spPr>
        <p:txBody>
          <a:bodyPr/>
          <a:lstStyle/>
          <a:p>
            <a:pPr marL="0" indent="0">
              <a:buNone/>
            </a:pPr>
            <a:r>
              <a:rPr lang="en-US" sz="2000" b="1" dirty="0"/>
              <a:t>Storage Device Type(s)</a:t>
            </a:r>
          </a:p>
          <a:p>
            <a:r>
              <a:rPr lang="en-US" sz="2000" u="sng" dirty="0">
                <a:solidFill>
                  <a:schemeClr val="tx2"/>
                </a:solidFill>
              </a:rPr>
              <a:t>HDD</a:t>
            </a:r>
            <a:r>
              <a:rPr lang="en-US" sz="2000" dirty="0"/>
              <a:t> = </a:t>
            </a:r>
            <a:r>
              <a:rPr lang="en-US" sz="2000" u="sng" dirty="0">
                <a:solidFill>
                  <a:schemeClr val="tx2"/>
                </a:solidFill>
              </a:rPr>
              <a:t>H</a:t>
            </a:r>
            <a:r>
              <a:rPr lang="en-US" sz="2000" dirty="0"/>
              <a:t>ard </a:t>
            </a:r>
            <a:r>
              <a:rPr lang="en-US" sz="2000" u="sng" dirty="0">
                <a:solidFill>
                  <a:schemeClr val="tx2"/>
                </a:solidFill>
              </a:rPr>
              <a:t>D</a:t>
            </a:r>
            <a:r>
              <a:rPr lang="en-US" sz="2000" dirty="0"/>
              <a:t>isk </a:t>
            </a:r>
            <a:r>
              <a:rPr lang="en-US" sz="2000" u="sng" dirty="0">
                <a:solidFill>
                  <a:schemeClr val="tx2"/>
                </a:solidFill>
              </a:rPr>
              <a:t>D</a:t>
            </a:r>
            <a:r>
              <a:rPr lang="en-US" sz="2000" dirty="0"/>
              <a:t>rive</a:t>
            </a:r>
          </a:p>
          <a:p>
            <a:pPr lvl="1"/>
            <a:r>
              <a:rPr lang="en-US" sz="2000" dirty="0"/>
              <a:t>Protocols: (SATA, SAS)</a:t>
            </a:r>
          </a:p>
          <a:p>
            <a:r>
              <a:rPr lang="en-US" sz="2000" u="sng" dirty="0">
                <a:solidFill>
                  <a:schemeClr val="tx2"/>
                </a:solidFill>
              </a:rPr>
              <a:t>SSD</a:t>
            </a:r>
            <a:r>
              <a:rPr lang="en-US" sz="2000" dirty="0"/>
              <a:t> = </a:t>
            </a:r>
            <a:r>
              <a:rPr lang="en-US" sz="2000" u="sng" dirty="0">
                <a:solidFill>
                  <a:schemeClr val="tx2"/>
                </a:solidFill>
              </a:rPr>
              <a:t>S</a:t>
            </a:r>
            <a:r>
              <a:rPr lang="en-US" sz="2000" dirty="0"/>
              <a:t>olid </a:t>
            </a:r>
            <a:r>
              <a:rPr lang="en-US" sz="2000" u="sng" dirty="0">
                <a:solidFill>
                  <a:schemeClr val="tx2"/>
                </a:solidFill>
              </a:rPr>
              <a:t>S</a:t>
            </a:r>
            <a:r>
              <a:rPr lang="en-US" sz="2000" dirty="0"/>
              <a:t>tate </a:t>
            </a:r>
            <a:r>
              <a:rPr lang="en-US" sz="2000" u="sng" dirty="0">
                <a:solidFill>
                  <a:schemeClr val="tx2"/>
                </a:solidFill>
              </a:rPr>
              <a:t>D</a:t>
            </a:r>
            <a:r>
              <a:rPr lang="en-US" sz="2000" dirty="0"/>
              <a:t>rive </a:t>
            </a:r>
          </a:p>
          <a:p>
            <a:pPr lvl="1"/>
            <a:r>
              <a:rPr lang="en-US" sz="2000" dirty="0"/>
              <a:t>Protocols: (SATA, SAS, NVMe)</a:t>
            </a:r>
            <a:endParaRPr lang="en-US" sz="2000" b="1" dirty="0">
              <a:solidFill>
                <a:srgbClr val="252525"/>
              </a:solidFill>
            </a:endParaRPr>
          </a:p>
          <a:p>
            <a:pPr marL="0" indent="0">
              <a:buNone/>
            </a:pPr>
            <a:endParaRPr lang="en-US" sz="2000" b="1" dirty="0">
              <a:solidFill>
                <a:srgbClr val="252525"/>
              </a:solidFill>
            </a:endParaRPr>
          </a:p>
          <a:p>
            <a:pPr marL="0" indent="0">
              <a:buNone/>
            </a:pPr>
            <a:r>
              <a:rPr lang="en-US" sz="2000" b="1" dirty="0">
                <a:solidFill>
                  <a:srgbClr val="252525"/>
                </a:solidFill>
              </a:rPr>
              <a:t>Protocol(s)</a:t>
            </a:r>
          </a:p>
          <a:p>
            <a:r>
              <a:rPr lang="en-US" sz="1800" b="1" dirty="0">
                <a:solidFill>
                  <a:srgbClr val="252525"/>
                </a:solidFill>
              </a:rPr>
              <a:t>Serial Advanced Technology Attachment (</a:t>
            </a:r>
            <a:r>
              <a:rPr lang="en-US" sz="1800" b="1" dirty="0">
                <a:solidFill>
                  <a:srgbClr val="252525"/>
                </a:solidFill>
                <a:hlinkClick r:id="rId6"/>
              </a:rPr>
              <a:t>SATA</a:t>
            </a:r>
            <a:r>
              <a:rPr lang="en-US" sz="1800" b="1" dirty="0">
                <a:solidFill>
                  <a:srgbClr val="252525"/>
                </a:solidFill>
              </a:rPr>
              <a:t>)</a:t>
            </a:r>
          </a:p>
          <a:p>
            <a:pPr lvl="1"/>
            <a:r>
              <a:rPr lang="en-US" sz="1800" dirty="0">
                <a:solidFill>
                  <a:srgbClr val="252525"/>
                </a:solidFill>
              </a:rPr>
              <a:t>Chipset or Add-in cards </a:t>
            </a:r>
          </a:p>
          <a:p>
            <a:r>
              <a:rPr lang="en-US" sz="1800" b="1" dirty="0">
                <a:solidFill>
                  <a:srgbClr val="252525"/>
                </a:solidFill>
              </a:rPr>
              <a:t>Serial Attached Stands for SCSI (</a:t>
            </a:r>
            <a:r>
              <a:rPr lang="en-US" sz="1800" b="1" dirty="0">
                <a:solidFill>
                  <a:srgbClr val="252525"/>
                </a:solidFill>
                <a:hlinkClick r:id="rId8"/>
              </a:rPr>
              <a:t>SAS</a:t>
            </a:r>
            <a:r>
              <a:rPr lang="en-US" sz="1800" b="1" dirty="0">
                <a:solidFill>
                  <a:srgbClr val="252525"/>
                </a:solidFill>
              </a:rPr>
              <a:t>) </a:t>
            </a:r>
          </a:p>
          <a:p>
            <a:pPr lvl="1"/>
            <a:r>
              <a:rPr lang="en-US" sz="1800" dirty="0">
                <a:solidFill>
                  <a:srgbClr val="252525"/>
                </a:solidFill>
              </a:rPr>
              <a:t>Chipset or Add-in cards </a:t>
            </a:r>
          </a:p>
          <a:p>
            <a:pPr lvl="1"/>
            <a:r>
              <a:rPr lang="en-US" sz="1800" dirty="0">
                <a:solidFill>
                  <a:srgbClr val="252525"/>
                </a:solidFill>
              </a:rPr>
              <a:t>Small Computer System Interface SCSI “scuzzy”</a:t>
            </a:r>
          </a:p>
          <a:p>
            <a:r>
              <a:rPr lang="en-US" sz="1800" b="1" dirty="0">
                <a:solidFill>
                  <a:srgbClr val="252525"/>
                </a:solidFill>
              </a:rPr>
              <a:t>NVM Express</a:t>
            </a:r>
            <a:r>
              <a:rPr lang="en-US" sz="1800" dirty="0">
                <a:solidFill>
                  <a:srgbClr val="252525"/>
                </a:solidFill>
              </a:rPr>
              <a:t> (</a:t>
            </a:r>
            <a:r>
              <a:rPr lang="en-US" sz="1800" b="1" dirty="0">
                <a:solidFill>
                  <a:srgbClr val="252525"/>
                </a:solidFill>
                <a:hlinkClick r:id="rId7"/>
              </a:rPr>
              <a:t>NVMe</a:t>
            </a:r>
            <a:r>
              <a:rPr lang="en-US" sz="1800" dirty="0">
                <a:solidFill>
                  <a:srgbClr val="252525"/>
                </a:solidFill>
              </a:rPr>
              <a:t>) </a:t>
            </a:r>
          </a:p>
          <a:p>
            <a:pPr lvl="1"/>
            <a:r>
              <a:rPr lang="en-US" sz="1800" dirty="0">
                <a:solidFill>
                  <a:srgbClr val="252525"/>
                </a:solidFill>
              </a:rPr>
              <a:t>Virtual layer on </a:t>
            </a:r>
            <a:r>
              <a:rPr lang="en-US" sz="1800" dirty="0">
                <a:solidFill>
                  <a:srgbClr val="0B0080"/>
                </a:solidFill>
                <a:hlinkClick r:id="rId9" tooltip="PCI Express"/>
              </a:rPr>
              <a:t>PCI Express</a:t>
            </a:r>
            <a:r>
              <a:rPr lang="en-US" sz="1800" dirty="0">
                <a:solidFill>
                  <a:srgbClr val="252525"/>
                </a:solidFill>
              </a:rPr>
              <a:t> (PCIe) bus</a:t>
            </a:r>
            <a:endParaRPr lang="en-US" sz="1800" dirty="0"/>
          </a:p>
          <a:p>
            <a:endParaRPr lang="en-US" sz="2000" dirty="0"/>
          </a:p>
        </p:txBody>
      </p:sp>
      <p:pic>
        <p:nvPicPr>
          <p:cNvPr id="15362" name="Picture 2">
            <a:extLst>
              <a:ext uri="{FF2B5EF4-FFF2-40B4-BE49-F238E27FC236}">
                <a16:creationId xmlns:a16="http://schemas.microsoft.com/office/drawing/2014/main" id="{74B52DD2-92AD-42DA-A71E-C0E24D79028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88074" y="910215"/>
            <a:ext cx="1437604" cy="1312439"/>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FEDD8DD8-E9DD-4948-A646-2D12A0259B89}"/>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1624"/>
          <a:stretch/>
        </p:blipFill>
        <p:spPr bwMode="auto">
          <a:xfrm>
            <a:off x="7689848" y="910215"/>
            <a:ext cx="1422401" cy="1159885"/>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Image result for hard drive">
            <a:extLst>
              <a:ext uri="{FF2B5EF4-FFF2-40B4-BE49-F238E27FC236}">
                <a16:creationId xmlns:a16="http://schemas.microsoft.com/office/drawing/2014/main" id="{629101B0-F34D-4650-A981-64B66941D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31" y="2222654"/>
            <a:ext cx="1164890" cy="88839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hard drive">
            <a:extLst>
              <a:ext uri="{FF2B5EF4-FFF2-40B4-BE49-F238E27FC236}">
                <a16:creationId xmlns:a16="http://schemas.microsoft.com/office/drawing/2014/main" id="{4854E2BE-1484-43B0-879B-D3027B9837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9848" y="2205960"/>
            <a:ext cx="796031" cy="60709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6712AB4-0957-4810-9D9A-8D10F87F019C}"/>
              </a:ext>
            </a:extLst>
          </p:cNvPr>
          <p:cNvSpPr/>
          <p:nvPr/>
        </p:nvSpPr>
        <p:spPr>
          <a:xfrm>
            <a:off x="8284911" y="3057487"/>
            <a:ext cx="539315" cy="369332"/>
          </a:xfrm>
          <a:prstGeom prst="rect">
            <a:avLst/>
          </a:prstGeom>
        </p:spPr>
        <p:txBody>
          <a:bodyPr wrap="none">
            <a:spAutoFit/>
          </a:bodyPr>
          <a:lstStyle/>
          <a:p>
            <a:r>
              <a:rPr lang="en-US" b="1" dirty="0">
                <a:solidFill>
                  <a:srgbClr val="252525"/>
                </a:solidFill>
                <a:hlinkClick r:id="rId8"/>
              </a:rPr>
              <a:t>SAS</a:t>
            </a:r>
            <a:endParaRPr lang="en-US" dirty="0"/>
          </a:p>
        </p:txBody>
      </p:sp>
      <p:sp>
        <p:nvSpPr>
          <p:cNvPr id="19" name="Rectangle 18">
            <a:extLst>
              <a:ext uri="{FF2B5EF4-FFF2-40B4-BE49-F238E27FC236}">
                <a16:creationId xmlns:a16="http://schemas.microsoft.com/office/drawing/2014/main" id="{13350140-CFA7-45CC-B313-56CC54BD75A3}"/>
              </a:ext>
            </a:extLst>
          </p:cNvPr>
          <p:cNvSpPr/>
          <p:nvPr/>
        </p:nvSpPr>
        <p:spPr>
          <a:xfrm>
            <a:off x="6600739" y="3069278"/>
            <a:ext cx="647421" cy="369332"/>
          </a:xfrm>
          <a:prstGeom prst="rect">
            <a:avLst/>
          </a:prstGeom>
        </p:spPr>
        <p:txBody>
          <a:bodyPr wrap="none">
            <a:spAutoFit/>
          </a:bodyPr>
          <a:lstStyle/>
          <a:p>
            <a:r>
              <a:rPr lang="en-US" b="1" dirty="0">
                <a:solidFill>
                  <a:srgbClr val="252525"/>
                </a:solidFill>
                <a:hlinkClick r:id="rId6"/>
              </a:rPr>
              <a:t>SATA</a:t>
            </a:r>
            <a:endParaRPr lang="en-US" dirty="0"/>
          </a:p>
        </p:txBody>
      </p:sp>
      <p:pic>
        <p:nvPicPr>
          <p:cNvPr id="15368" name="Picture 8" descr="Image result for raid controller sas intel">
            <a:extLst>
              <a:ext uri="{FF2B5EF4-FFF2-40B4-BE49-F238E27FC236}">
                <a16:creationId xmlns:a16="http://schemas.microsoft.com/office/drawing/2014/main" id="{30102CBC-B7EA-428A-B079-77A9A4DC22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000" y="4044951"/>
            <a:ext cx="1877117" cy="159687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91092E50-22AF-405B-AC49-DD3FD39C143A}"/>
              </a:ext>
            </a:extLst>
          </p:cNvPr>
          <p:cNvCxnSpPr>
            <a:endCxn id="15368" idx="0"/>
          </p:cNvCxnSpPr>
          <p:nvPr/>
        </p:nvCxnSpPr>
        <p:spPr>
          <a:xfrm flipH="1">
            <a:off x="7034559" y="2717195"/>
            <a:ext cx="829992" cy="132775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A3EA794-8B1B-4E97-A153-FBE7EFBA38CC}"/>
              </a:ext>
            </a:extLst>
          </p:cNvPr>
          <p:cNvCxnSpPr>
            <a:cxnSpLocks/>
            <a:endCxn id="15368" idx="0"/>
          </p:cNvCxnSpPr>
          <p:nvPr/>
        </p:nvCxnSpPr>
        <p:spPr>
          <a:xfrm flipH="1">
            <a:off x="7034559" y="2813049"/>
            <a:ext cx="1518646" cy="123190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7474010-E941-490A-AA92-648A12D2726A}"/>
              </a:ext>
            </a:extLst>
          </p:cNvPr>
          <p:cNvCxnSpPr>
            <a:cxnSpLocks/>
          </p:cNvCxnSpPr>
          <p:nvPr/>
        </p:nvCxnSpPr>
        <p:spPr>
          <a:xfrm>
            <a:off x="9197079" y="910215"/>
            <a:ext cx="63016" cy="511434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5275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SSD Development Policies</a:t>
            </a:r>
          </a:p>
        </p:txBody>
      </p:sp>
      <p:sp>
        <p:nvSpPr>
          <p:cNvPr id="7" name="Rectangle 6"/>
          <p:cNvSpPr/>
          <p:nvPr/>
        </p:nvSpPr>
        <p:spPr>
          <a:xfrm>
            <a:off x="495300" y="812444"/>
            <a:ext cx="4267462" cy="5078313"/>
          </a:xfrm>
          <a:prstGeom prst="rect">
            <a:avLst/>
          </a:prstGeom>
        </p:spPr>
        <p:txBody>
          <a:bodyPr wrap="square">
            <a:spAutoFit/>
          </a:bodyPr>
          <a:lstStyle/>
          <a:p>
            <a:pPr marL="285750" indent="-285750">
              <a:buFont typeface="Arial" panose="020B0604020202020204" pitchFamily="34" charset="0"/>
              <a:buChar char="•"/>
            </a:pPr>
            <a:r>
              <a:rPr lang="en-US" dirty="0"/>
              <a:t>Performance</a:t>
            </a:r>
          </a:p>
          <a:p>
            <a:pPr marL="285750" indent="-285750">
              <a:buFont typeface="Arial" panose="020B0604020202020204" pitchFamily="34" charset="0"/>
              <a:buChar char="•"/>
            </a:pPr>
            <a:r>
              <a:rPr lang="en-US" dirty="0"/>
              <a:t>Native command queuing and flash parallelism</a:t>
            </a:r>
          </a:p>
          <a:p>
            <a:pPr marL="285750" indent="-285750">
              <a:buFont typeface="Arial" panose="020B0604020202020204" pitchFamily="34" charset="0"/>
              <a:buChar char="•"/>
            </a:pPr>
            <a:r>
              <a:rPr lang="en-US" dirty="0"/>
              <a:t>Garbage collection and block picking</a:t>
            </a:r>
          </a:p>
          <a:p>
            <a:pPr marL="285750" indent="-285750">
              <a:buFont typeface="Arial" panose="020B0604020202020204" pitchFamily="34" charset="0"/>
              <a:buChar char="•"/>
            </a:pPr>
            <a:r>
              <a:rPr lang="en-US" dirty="0"/>
              <a:t>Reliability</a:t>
            </a:r>
          </a:p>
          <a:p>
            <a:pPr marL="285750" indent="-285750">
              <a:buFont typeface="Arial" panose="020B0604020202020204" pitchFamily="34" charset="0"/>
              <a:buChar char="•"/>
            </a:pPr>
            <a:r>
              <a:rPr lang="en-US" dirty="0"/>
              <a:t>Enhancing the media</a:t>
            </a:r>
          </a:p>
          <a:p>
            <a:pPr marL="285750" indent="-285750">
              <a:buFont typeface="Arial" panose="020B0604020202020204" pitchFamily="34" charset="0"/>
              <a:buChar char="•"/>
            </a:pPr>
            <a:r>
              <a:rPr lang="en-US" dirty="0"/>
              <a:t>Error recovery</a:t>
            </a:r>
          </a:p>
          <a:p>
            <a:pPr marL="285750" indent="-285750">
              <a:buFont typeface="Arial" panose="020B0604020202020204" pitchFamily="34" charset="0"/>
              <a:buChar char="•"/>
            </a:pPr>
            <a:r>
              <a:rPr lang="en-US" dirty="0"/>
              <a:t>End-to-end protection</a:t>
            </a:r>
          </a:p>
          <a:p>
            <a:pPr marL="285750" indent="-285750">
              <a:buFont typeface="Arial" panose="020B0604020202020204" pitchFamily="34" charset="0"/>
              <a:buChar char="•"/>
            </a:pPr>
            <a:r>
              <a:rPr lang="en-US" dirty="0"/>
              <a:t>Read disturb management</a:t>
            </a:r>
          </a:p>
          <a:p>
            <a:pPr marL="285750" indent="-285750">
              <a:buFont typeface="Arial" panose="020B0604020202020204" pitchFamily="34" charset="0"/>
              <a:buChar char="•"/>
            </a:pPr>
            <a:r>
              <a:rPr lang="en-US" dirty="0"/>
              <a:t>Temperature management</a:t>
            </a:r>
          </a:p>
          <a:p>
            <a:pPr marL="285750" indent="-285750">
              <a:buFont typeface="Arial" panose="020B0604020202020204" pitchFamily="34" charset="0"/>
              <a:buChar char="•"/>
            </a:pPr>
            <a:r>
              <a:rPr lang="en-US" dirty="0"/>
              <a:t>Endurance</a:t>
            </a:r>
          </a:p>
          <a:p>
            <a:pPr marL="285750" indent="-285750">
              <a:buFont typeface="Arial" panose="020B0604020202020204" pitchFamily="34" charset="0"/>
              <a:buChar char="•"/>
            </a:pPr>
            <a:r>
              <a:rPr lang="en-US" dirty="0"/>
              <a:t>Designing firmware for endurance</a:t>
            </a:r>
          </a:p>
          <a:p>
            <a:pPr marL="285750" indent="-285750">
              <a:buFont typeface="Arial" panose="020B0604020202020204" pitchFamily="34" charset="0"/>
              <a:buChar char="•"/>
            </a:pPr>
            <a:r>
              <a:rPr lang="en-US" dirty="0"/>
              <a:t>Life curve throttling</a:t>
            </a:r>
          </a:p>
          <a:p>
            <a:pPr marL="285750" indent="-285750">
              <a:buFont typeface="Arial" panose="020B0604020202020204" pitchFamily="34" charset="0"/>
              <a:buChar char="•"/>
            </a:pPr>
            <a:r>
              <a:rPr lang="en-US" dirty="0"/>
              <a:t>Security</a:t>
            </a:r>
          </a:p>
          <a:p>
            <a:pPr marL="285750" indent="-285750">
              <a:buFont typeface="Arial" panose="020B0604020202020204" pitchFamily="34" charset="0"/>
              <a:buChar char="•"/>
            </a:pPr>
            <a:r>
              <a:rPr lang="en-US" dirty="0"/>
              <a:t>Flexibility</a:t>
            </a:r>
          </a:p>
          <a:p>
            <a:pPr marL="285750" indent="-285750">
              <a:buFont typeface="Arial" panose="020B0604020202020204" pitchFamily="34" charset="0"/>
              <a:buChar char="•"/>
            </a:pPr>
            <a:r>
              <a:rPr lang="en-US" dirty="0"/>
              <a:t>Mapping strategies</a:t>
            </a:r>
          </a:p>
          <a:p>
            <a:pPr marL="285750" indent="-285750">
              <a:buFont typeface="Arial" panose="020B0604020202020204" pitchFamily="34" charset="0"/>
              <a:buChar char="•"/>
            </a:pPr>
            <a:r>
              <a:rPr lang="en-US" dirty="0"/>
              <a:t>Design for media flexibility</a:t>
            </a:r>
          </a:p>
          <a:p>
            <a:pPr marL="285750" indent="-285750">
              <a:buFont typeface="Arial" panose="020B0604020202020204" pitchFamily="34" charset="0"/>
              <a:buChar char="•"/>
            </a:pPr>
            <a:r>
              <a:rPr lang="en-US" dirty="0"/>
              <a:t>Power modes</a:t>
            </a:r>
          </a:p>
        </p:txBody>
      </p:sp>
      <p:pic>
        <p:nvPicPr>
          <p:cNvPr id="26626" name="Picture 2" descr="http://www.techspot.com/articles-info/984/images/Image_08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8644" y="638527"/>
            <a:ext cx="3603756" cy="25186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B0E63A8-5785-4602-BC9E-39A01E91F93D}"/>
              </a:ext>
            </a:extLst>
          </p:cNvPr>
          <p:cNvPicPr>
            <a:picLocks noChangeAspect="1"/>
          </p:cNvPicPr>
          <p:nvPr/>
        </p:nvPicPr>
        <p:blipFill>
          <a:blip r:embed="rId4"/>
          <a:stretch>
            <a:fillRect/>
          </a:stretch>
        </p:blipFill>
        <p:spPr>
          <a:xfrm>
            <a:off x="4542796" y="1746071"/>
            <a:ext cx="2821275" cy="3365858"/>
          </a:xfrm>
          <a:prstGeom prst="rect">
            <a:avLst/>
          </a:prstGeom>
        </p:spPr>
      </p:pic>
      <p:cxnSp>
        <p:nvCxnSpPr>
          <p:cNvPr id="4" name="Straight Connector 3">
            <a:extLst>
              <a:ext uri="{FF2B5EF4-FFF2-40B4-BE49-F238E27FC236}">
                <a16:creationId xmlns:a16="http://schemas.microsoft.com/office/drawing/2014/main" id="{44DF6D32-88B6-4C7E-8488-1D31C71A242A}"/>
              </a:ext>
            </a:extLst>
          </p:cNvPr>
          <p:cNvCxnSpPr>
            <a:cxnSpLocks/>
          </p:cNvCxnSpPr>
          <p:nvPr/>
        </p:nvCxnSpPr>
        <p:spPr>
          <a:xfrm>
            <a:off x="7258050" y="1746071"/>
            <a:ext cx="1873250" cy="571679"/>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04E3532-BEBB-46D3-B8F3-1ED4E21E7AD3}"/>
              </a:ext>
            </a:extLst>
          </p:cNvPr>
          <p:cNvCxnSpPr>
            <a:cxnSpLocks/>
          </p:cNvCxnSpPr>
          <p:nvPr/>
        </p:nvCxnSpPr>
        <p:spPr>
          <a:xfrm flipV="1">
            <a:off x="7311061" y="2743200"/>
            <a:ext cx="1820239" cy="236873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pic>
        <p:nvPicPr>
          <p:cNvPr id="5" name="Picture 4" descr="http://www.techinsights.com/uploadedImages/Public_Website/Content_-_Primary/Marketing/2013/Nand_Flash_Roadmap/NAND-Flash-Road-Map..jpg">
            <a:extLst>
              <a:ext uri="{FF2B5EF4-FFF2-40B4-BE49-F238E27FC236}">
                <a16:creationId xmlns:a16="http://schemas.microsoft.com/office/drawing/2014/main" id="{1D6F3DCA-C8B9-498E-BCF2-B1B36F9DB4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5391" y="3359281"/>
            <a:ext cx="4267462" cy="2654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275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0531" y="243382"/>
            <a:ext cx="8229600" cy="948117"/>
          </a:xfrm>
        </p:spPr>
        <p:txBody>
          <a:bodyPr>
            <a:normAutofit/>
          </a:bodyPr>
          <a:lstStyle/>
          <a:p>
            <a:r>
              <a:rPr lang="en-US" dirty="0"/>
              <a:t>Heterogeneous Compute Synergistic Rack(s)</a:t>
            </a:r>
            <a:endParaRPr lang="en-US" sz="2000" dirty="0"/>
          </a:p>
        </p:txBody>
      </p:sp>
      <p:pic>
        <p:nvPicPr>
          <p:cNvPr id="5" name="Picture 4"/>
          <p:cNvPicPr>
            <a:picLocks noChangeAspect="1"/>
          </p:cNvPicPr>
          <p:nvPr/>
        </p:nvPicPr>
        <p:blipFill>
          <a:blip r:embed="rId3"/>
          <a:stretch>
            <a:fillRect/>
          </a:stretch>
        </p:blipFill>
        <p:spPr>
          <a:xfrm>
            <a:off x="8330775" y="1466826"/>
            <a:ext cx="3778712" cy="2629663"/>
          </a:xfrm>
          <a:prstGeom prst="rect">
            <a:avLst/>
          </a:prstGeom>
        </p:spPr>
      </p:pic>
      <p:sp>
        <p:nvSpPr>
          <p:cNvPr id="6" name="Rectangle 5"/>
          <p:cNvSpPr/>
          <p:nvPr/>
        </p:nvSpPr>
        <p:spPr>
          <a:xfrm>
            <a:off x="521970" y="1191499"/>
            <a:ext cx="3873309" cy="4524315"/>
          </a:xfrm>
          <a:prstGeom prst="rect">
            <a:avLst/>
          </a:prstGeom>
        </p:spPr>
        <p:txBody>
          <a:bodyPr wrap="square">
            <a:spAutoFit/>
          </a:bodyPr>
          <a:lstStyle/>
          <a:p>
            <a:r>
              <a:rPr lang="en-US" sz="2400" b="1" dirty="0"/>
              <a:t>Hardware Modules</a:t>
            </a:r>
          </a:p>
          <a:p>
            <a:pPr marL="285750" indent="-285750">
              <a:buFont typeface="Arial" panose="020B0604020202020204" pitchFamily="34" charset="0"/>
              <a:buChar char="•"/>
            </a:pPr>
            <a:r>
              <a:rPr lang="en-US" sz="2400" dirty="0"/>
              <a:t>Compute</a:t>
            </a:r>
          </a:p>
          <a:p>
            <a:pPr marL="742950" lvl="1" indent="-285750">
              <a:buFont typeface="Arial" panose="020B0604020202020204" pitchFamily="34" charset="0"/>
              <a:buChar char="•"/>
            </a:pPr>
            <a:r>
              <a:rPr lang="en-US" sz="2400" dirty="0"/>
              <a:t>FPGAs</a:t>
            </a:r>
          </a:p>
          <a:p>
            <a:pPr marL="742950" lvl="1" indent="-285750">
              <a:buFont typeface="Arial" panose="020B0604020202020204" pitchFamily="34" charset="0"/>
              <a:buChar char="•"/>
            </a:pPr>
            <a:r>
              <a:rPr lang="en-US" sz="2400" dirty="0"/>
              <a:t>GPUs</a:t>
            </a:r>
          </a:p>
          <a:p>
            <a:pPr marL="742950" lvl="1" indent="-285750">
              <a:buFont typeface="Arial" panose="020B0604020202020204" pitchFamily="34" charset="0"/>
              <a:buChar char="•"/>
            </a:pPr>
            <a:r>
              <a:rPr lang="en-US" sz="2400" dirty="0"/>
              <a:t>CPUs</a:t>
            </a:r>
          </a:p>
          <a:p>
            <a:pPr marL="742950" lvl="1" indent="-285750">
              <a:buFont typeface="Arial" panose="020B0604020202020204" pitchFamily="34" charset="0"/>
              <a:buChar char="•"/>
            </a:pPr>
            <a:r>
              <a:rPr lang="en-US" sz="2400" dirty="0"/>
              <a:t>Customized</a:t>
            </a:r>
          </a:p>
          <a:p>
            <a:pPr marL="285750" indent="-285750">
              <a:buFont typeface="Arial" panose="020B0604020202020204" pitchFamily="34" charset="0"/>
              <a:buChar char="•"/>
            </a:pPr>
            <a:r>
              <a:rPr lang="en-US" sz="2400" dirty="0"/>
              <a:t>Memory</a:t>
            </a:r>
          </a:p>
          <a:p>
            <a:pPr marL="742950" lvl="1" indent="-285750">
              <a:buFont typeface="Arial" panose="020B0604020202020204" pitchFamily="34" charset="0"/>
              <a:buChar char="•"/>
            </a:pPr>
            <a:r>
              <a:rPr lang="en-US" sz="2400" dirty="0"/>
              <a:t>Cache</a:t>
            </a:r>
          </a:p>
          <a:p>
            <a:pPr marL="742950" lvl="1" indent="-285750">
              <a:buFont typeface="Arial" panose="020B0604020202020204" pitchFamily="34" charset="0"/>
              <a:buChar char="•"/>
            </a:pPr>
            <a:r>
              <a:rPr lang="en-US" sz="2400" dirty="0"/>
              <a:t>Swap</a:t>
            </a:r>
          </a:p>
          <a:p>
            <a:pPr marL="742950" lvl="1" indent="-285750">
              <a:buFont typeface="Arial" panose="020B0604020202020204" pitchFamily="34" charset="0"/>
              <a:buChar char="•"/>
            </a:pPr>
            <a:r>
              <a:rPr lang="en-US" sz="2400" dirty="0"/>
              <a:t>Warm Storage</a:t>
            </a:r>
          </a:p>
          <a:p>
            <a:pPr marL="742950" lvl="1" indent="-285750">
              <a:buFont typeface="Arial" panose="020B0604020202020204" pitchFamily="34" charset="0"/>
              <a:buChar char="•"/>
            </a:pPr>
            <a:r>
              <a:rPr lang="en-US" sz="2400" dirty="0"/>
              <a:t>Cold Storage</a:t>
            </a:r>
          </a:p>
          <a:p>
            <a:pPr marL="742950" lvl="1" indent="-285750">
              <a:buFont typeface="Arial" panose="020B0604020202020204" pitchFamily="34" charset="0"/>
              <a:buChar char="•"/>
            </a:pPr>
            <a:r>
              <a:rPr lang="en-US" sz="2400" dirty="0"/>
              <a:t>Deep Storage</a:t>
            </a:r>
          </a:p>
        </p:txBody>
      </p:sp>
      <p:pic>
        <p:nvPicPr>
          <p:cNvPr id="7" name="Picture 6">
            <a:extLst>
              <a:ext uri="{FF2B5EF4-FFF2-40B4-BE49-F238E27FC236}">
                <a16:creationId xmlns:a16="http://schemas.microsoft.com/office/drawing/2014/main" id="{8BBFB6E8-CDD2-4709-A31B-594865B0DF53}"/>
              </a:ext>
            </a:extLst>
          </p:cNvPr>
          <p:cNvPicPr>
            <a:picLocks noChangeAspect="1"/>
          </p:cNvPicPr>
          <p:nvPr/>
        </p:nvPicPr>
        <p:blipFill>
          <a:blip r:embed="rId4"/>
          <a:stretch>
            <a:fillRect/>
          </a:stretch>
        </p:blipFill>
        <p:spPr>
          <a:xfrm>
            <a:off x="3227440" y="1339952"/>
            <a:ext cx="5019943" cy="2575180"/>
          </a:xfrm>
          <a:prstGeom prst="rect">
            <a:avLst/>
          </a:prstGeom>
        </p:spPr>
      </p:pic>
      <p:pic>
        <p:nvPicPr>
          <p:cNvPr id="8" name="Picture 7">
            <a:extLst>
              <a:ext uri="{FF2B5EF4-FFF2-40B4-BE49-F238E27FC236}">
                <a16:creationId xmlns:a16="http://schemas.microsoft.com/office/drawing/2014/main" id="{07BBE026-87B6-4DA2-9E86-6ACDEF1D1AC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046670" y="4063586"/>
            <a:ext cx="4117321" cy="1980437"/>
          </a:xfrm>
          <a:prstGeom prst="rect">
            <a:avLst/>
          </a:prstGeom>
          <a:noFill/>
          <a:ln>
            <a:noFill/>
          </a:ln>
        </p:spPr>
      </p:pic>
      <p:pic>
        <p:nvPicPr>
          <p:cNvPr id="9" name="Picture 8">
            <a:extLst>
              <a:ext uri="{FF2B5EF4-FFF2-40B4-BE49-F238E27FC236}">
                <a16:creationId xmlns:a16="http://schemas.microsoft.com/office/drawing/2014/main" id="{8374A1AB-79FB-4F82-B2D5-AA3D07972BDF}"/>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8624570" y="4392612"/>
            <a:ext cx="3045460" cy="1717675"/>
          </a:xfrm>
          <a:prstGeom prst="rect">
            <a:avLst/>
          </a:prstGeom>
          <a:noFill/>
          <a:ln>
            <a:noFill/>
          </a:ln>
        </p:spPr>
      </p:pic>
      <p:sp>
        <p:nvSpPr>
          <p:cNvPr id="3" name="Rectangle 2">
            <a:extLst>
              <a:ext uri="{FF2B5EF4-FFF2-40B4-BE49-F238E27FC236}">
                <a16:creationId xmlns:a16="http://schemas.microsoft.com/office/drawing/2014/main" id="{75353A04-C03B-4DC1-ADDC-06A591F87D32}"/>
              </a:ext>
            </a:extLst>
          </p:cNvPr>
          <p:cNvSpPr/>
          <p:nvPr/>
        </p:nvSpPr>
        <p:spPr>
          <a:xfrm>
            <a:off x="8478019" y="4292084"/>
            <a:ext cx="3484224" cy="307777"/>
          </a:xfrm>
          <a:prstGeom prst="rect">
            <a:avLst/>
          </a:prstGeom>
        </p:spPr>
        <p:txBody>
          <a:bodyPr wrap="none">
            <a:spAutoFit/>
          </a:bodyPr>
          <a:lstStyle/>
          <a:p>
            <a:r>
              <a:rPr lang="en-US" sz="1400" u="sng" dirty="0">
                <a:solidFill>
                  <a:srgbClr val="0000FF"/>
                </a:solidFill>
                <a:latin typeface="Calibri" panose="020F0502020204030204" pitchFamily="34" charset="0"/>
                <a:ea typeface="Calibri" panose="020F0502020204030204" pitchFamily="34" charset="0"/>
                <a:cs typeface="Calibri" panose="020F0502020204030204" pitchFamily="34" charset="0"/>
                <a:hlinkClick r:id="rId7"/>
              </a:rPr>
              <a:t>Intel® Server Board S2600WF-Based Systems</a:t>
            </a:r>
            <a:r>
              <a:rPr lang="en-US" sz="1400" dirty="0">
                <a:latin typeface="Calibri" panose="020F0502020204030204" pitchFamily="34" charset="0"/>
                <a:ea typeface="Calibri" panose="020F0502020204030204" pitchFamily="34" charset="0"/>
              </a:rPr>
              <a:t>.</a:t>
            </a:r>
            <a:endParaRPr lang="en-US" sz="1400" dirty="0"/>
          </a:p>
        </p:txBody>
      </p:sp>
    </p:spTree>
    <p:extLst>
      <p:ext uri="{BB962C8B-B14F-4D97-AF65-F5344CB8AC3E}">
        <p14:creationId xmlns:p14="http://schemas.microsoft.com/office/powerpoint/2010/main" val="1601349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7C5C4D-3062-47F8-A8C5-9CF4CB4C7980}"/>
              </a:ext>
            </a:extLst>
          </p:cNvPr>
          <p:cNvSpPr>
            <a:spLocks noGrp="1"/>
          </p:cNvSpPr>
          <p:nvPr>
            <p:ph type="title"/>
          </p:nvPr>
        </p:nvSpPr>
        <p:spPr/>
        <p:txBody>
          <a:bodyPr/>
          <a:lstStyle/>
          <a:p>
            <a:r>
              <a:rPr lang="en-US" dirty="0"/>
              <a:t>Storage: Motivation and Opportunity</a:t>
            </a:r>
          </a:p>
        </p:txBody>
      </p:sp>
      <p:sp>
        <p:nvSpPr>
          <p:cNvPr id="4" name="Content Placeholder 3">
            <a:extLst>
              <a:ext uri="{FF2B5EF4-FFF2-40B4-BE49-F238E27FC236}">
                <a16:creationId xmlns:a16="http://schemas.microsoft.com/office/drawing/2014/main" id="{0F66080B-B1C5-442F-8D90-828EF3ADE4C1}"/>
              </a:ext>
            </a:extLst>
          </p:cNvPr>
          <p:cNvSpPr>
            <a:spLocks noGrp="1"/>
          </p:cNvSpPr>
          <p:nvPr>
            <p:ph idx="1"/>
          </p:nvPr>
        </p:nvSpPr>
        <p:spPr/>
        <p:txBody>
          <a:bodyPr/>
          <a:lstStyle/>
          <a:p>
            <a:r>
              <a:rPr lang="en-US" sz="2800" dirty="0"/>
              <a:t>For in-field anomaly events, customer characterization data was insufficient to root cause in a timely manner.</a:t>
            </a:r>
          </a:p>
          <a:p>
            <a:r>
              <a:rPr lang="en-US" sz="2800" dirty="0"/>
              <a:t>Other Customer Disruptions :</a:t>
            </a:r>
          </a:p>
          <a:p>
            <a:pPr lvl="1"/>
            <a:r>
              <a:rPr lang="en-US" sz="2400" dirty="0"/>
              <a:t>Drive being sent back to Intel/ Onsite AE Support</a:t>
            </a:r>
          </a:p>
          <a:p>
            <a:pPr lvl="1"/>
            <a:r>
              <a:rPr lang="en-US" sz="2400" dirty="0"/>
              <a:t>Vendor Unique (VU) commands used to pull Triage Log</a:t>
            </a:r>
          </a:p>
          <a:p>
            <a:pPr lvl="1"/>
            <a:r>
              <a:rPr lang="en-US" sz="2400" dirty="0"/>
              <a:t>Scope for human error in pulling relevant logs</a:t>
            </a:r>
          </a:p>
          <a:p>
            <a:pPr lvl="1"/>
            <a:r>
              <a:rPr lang="en-US" sz="2400" dirty="0"/>
              <a:t>Content extraction in field requires special tools  - Overhead for unlocking drives, limitations of internal tools in field.</a:t>
            </a:r>
          </a:p>
          <a:p>
            <a:r>
              <a:rPr lang="en-US" sz="2800" dirty="0"/>
              <a:t>Customers were dissatisfied with this overhead.</a:t>
            </a:r>
          </a:p>
          <a:p>
            <a:pPr lvl="1"/>
            <a:r>
              <a:rPr lang="en-US" sz="2400" dirty="0"/>
              <a:t>Being customer-obsessed: Reduce overhead by collecting the data in the least intrusive manner with one mechanism.</a:t>
            </a:r>
          </a:p>
        </p:txBody>
      </p:sp>
      <p:sp>
        <p:nvSpPr>
          <p:cNvPr id="2" name="Slide Number Placeholder 1">
            <a:extLst>
              <a:ext uri="{FF2B5EF4-FFF2-40B4-BE49-F238E27FC236}">
                <a16:creationId xmlns:a16="http://schemas.microsoft.com/office/drawing/2014/main" id="{9ACAD08E-656C-48BD-AD06-CA50A4C1AB80}"/>
              </a:ext>
            </a:extLst>
          </p:cNvPr>
          <p:cNvSpPr>
            <a:spLocks noGrp="1"/>
          </p:cNvSpPr>
          <p:nvPr>
            <p:ph type="sldNum" sz="quarter" idx="4294967295"/>
          </p:nvPr>
        </p:nvSpPr>
        <p:spPr/>
        <p:txBody>
          <a:bodyPr/>
          <a:lstStyle/>
          <a:p>
            <a:fld id="{EE2556C5-CE8C-6547-B838-EA80C61A4AF7}" type="slidenum">
              <a:rPr lang="en-US" smtClean="0">
                <a:solidFill>
                  <a:schemeClr val="bg1"/>
                </a:solidFill>
              </a:rPr>
              <a:pPr/>
              <a:t>8</a:t>
            </a:fld>
            <a:endParaRPr lang="en-US" dirty="0">
              <a:solidFill>
                <a:schemeClr val="bg1"/>
              </a:solidFill>
            </a:endParaRPr>
          </a:p>
        </p:txBody>
      </p:sp>
    </p:spTree>
    <p:extLst>
      <p:ext uri="{BB962C8B-B14F-4D97-AF65-F5344CB8AC3E}">
        <p14:creationId xmlns:p14="http://schemas.microsoft.com/office/powerpoint/2010/main" val="2992448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7C5C4D-3062-47F8-A8C5-9CF4CB4C7980}"/>
              </a:ext>
            </a:extLst>
          </p:cNvPr>
          <p:cNvSpPr>
            <a:spLocks noGrp="1"/>
          </p:cNvSpPr>
          <p:nvPr>
            <p:ph type="title"/>
          </p:nvPr>
        </p:nvSpPr>
        <p:spPr/>
        <p:txBody>
          <a:bodyPr/>
          <a:lstStyle/>
          <a:p>
            <a:r>
              <a:rPr lang="en-US" dirty="0"/>
              <a:t>Identify Purpose</a:t>
            </a:r>
          </a:p>
        </p:txBody>
      </p:sp>
      <p:sp>
        <p:nvSpPr>
          <p:cNvPr id="4" name="Content Placeholder 3">
            <a:extLst>
              <a:ext uri="{FF2B5EF4-FFF2-40B4-BE49-F238E27FC236}">
                <a16:creationId xmlns:a16="http://schemas.microsoft.com/office/drawing/2014/main" id="{0F66080B-B1C5-442F-8D90-828EF3ADE4C1}"/>
              </a:ext>
            </a:extLst>
          </p:cNvPr>
          <p:cNvSpPr>
            <a:spLocks noGrp="1"/>
          </p:cNvSpPr>
          <p:nvPr>
            <p:ph idx="1"/>
          </p:nvPr>
        </p:nvSpPr>
        <p:spPr/>
        <p:txBody>
          <a:bodyPr/>
          <a:lstStyle/>
          <a:p>
            <a:r>
              <a:rPr lang="en-US" sz="2800" dirty="0"/>
              <a:t>Time-to-Data (TTD): the determinate timeline from anomaly appearance to the confirmation of adequate evidence to proceed a technical resolution strategy</a:t>
            </a:r>
          </a:p>
          <a:p>
            <a:r>
              <a:rPr lang="en-US" sz="2800" dirty="0"/>
              <a:t>TDD was in the range of 2-3 weeks to months! Thus, Time-to-Data (TTD) is what telemetry initiative tries to optimize.</a:t>
            </a:r>
          </a:p>
          <a:p>
            <a:r>
              <a:rPr lang="en-US" sz="2800" dirty="0"/>
              <a:t>Innovate One-Intel solution with mechanism(s) to:</a:t>
            </a:r>
          </a:p>
          <a:p>
            <a:pPr lvl="1"/>
            <a:r>
              <a:rPr lang="en-US" sz="2000" dirty="0"/>
              <a:t>Capture and save all data in a persistent manner using available data dumps</a:t>
            </a:r>
          </a:p>
          <a:p>
            <a:pPr lvl="1"/>
            <a:r>
              <a:rPr lang="en-US" sz="2000" dirty="0"/>
              <a:t>Automate end to end data interpretation for expedited response</a:t>
            </a:r>
          </a:p>
          <a:p>
            <a:pPr lvl="1"/>
            <a:r>
              <a:rPr lang="en-US" sz="2000" dirty="0"/>
              <a:t>Diligently develop a problem statement using the scientific method by reducing scope</a:t>
            </a:r>
          </a:p>
          <a:p>
            <a:pPr lvl="1"/>
            <a:r>
              <a:rPr lang="en-US" sz="2000" dirty="0"/>
              <a:t>Develop the NSG anomaly analysis handbook for reliable responses</a:t>
            </a:r>
          </a:p>
          <a:p>
            <a:pPr lvl="1"/>
            <a:r>
              <a:rPr lang="en-US" altLang="en-US" sz="2000" dirty="0"/>
              <a:t>This will decouple dependencies and a</a:t>
            </a:r>
            <a:r>
              <a:rPr lang="en-US" sz="2000" dirty="0"/>
              <a:t>ccelerate analysis of anomaly event detections (both internal and external)</a:t>
            </a:r>
          </a:p>
          <a:p>
            <a:pPr lvl="1"/>
            <a:endParaRPr lang="en-US" sz="2000" dirty="0"/>
          </a:p>
        </p:txBody>
      </p:sp>
      <p:sp>
        <p:nvSpPr>
          <p:cNvPr id="2" name="Slide Number Placeholder 1">
            <a:extLst>
              <a:ext uri="{FF2B5EF4-FFF2-40B4-BE49-F238E27FC236}">
                <a16:creationId xmlns:a16="http://schemas.microsoft.com/office/drawing/2014/main" id="{9ACAD08E-656C-48BD-AD06-CA50A4C1AB80}"/>
              </a:ext>
            </a:extLst>
          </p:cNvPr>
          <p:cNvSpPr>
            <a:spLocks noGrp="1"/>
          </p:cNvSpPr>
          <p:nvPr>
            <p:ph type="sldNum" sz="quarter" idx="4294967295"/>
          </p:nvPr>
        </p:nvSpPr>
        <p:spPr/>
        <p:txBody>
          <a:bodyPr/>
          <a:lstStyle/>
          <a:p>
            <a:fld id="{EE2556C5-CE8C-6547-B838-EA80C61A4AF7}" type="slidenum">
              <a:rPr lang="en-US" smtClean="0">
                <a:solidFill>
                  <a:schemeClr val="bg1"/>
                </a:solidFill>
              </a:rPr>
              <a:pPr/>
              <a:t>9</a:t>
            </a:fld>
            <a:endParaRPr lang="en-US" dirty="0">
              <a:solidFill>
                <a:schemeClr val="bg1"/>
              </a:solidFill>
            </a:endParaRPr>
          </a:p>
        </p:txBody>
      </p:sp>
    </p:spTree>
    <p:extLst>
      <p:ext uri="{BB962C8B-B14F-4D97-AF65-F5344CB8AC3E}">
        <p14:creationId xmlns:p14="http://schemas.microsoft.com/office/powerpoint/2010/main" val="18121239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SYNC_SLIDE_GUID" val="dca7fcc0-7225-4f96-a8c7-28aab20c9686"/>
</p:tagLst>
</file>

<file path=ppt/theme/theme1.xml><?xml version="1.0" encoding="utf-8"?>
<a:theme xmlns:a="http://schemas.openxmlformats.org/drawingml/2006/main" name="Inte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ntel" id="{050A8466-C10B-48CD-9F58-0A08CDE740B8}" vid="{9181DE38-7D37-4B36-9A8B-73C2A2F4B7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DEB5EC108112C4AACB011763034394F" ma:contentTypeVersion="12" ma:contentTypeDescription="Create a new document." ma:contentTypeScope="" ma:versionID="493d9ff710f6d494bd717a94b3d9d19e">
  <xsd:schema xmlns:xsd="http://www.w3.org/2001/XMLSchema" xmlns:xs="http://www.w3.org/2001/XMLSchema" xmlns:p="http://schemas.microsoft.com/office/2006/metadata/properties" xmlns:ns2="46b5e5b8-aa4b-43c7-aa4a-5deefdd27431" xmlns:ns3="770d00fd-782d-44f8-9ce2-b95561456b0d" targetNamespace="http://schemas.microsoft.com/office/2006/metadata/properties" ma:root="true" ma:fieldsID="0afde98bcc4c08781cd3658c9f5444f3" ns2:_="" ns3:_="">
    <xsd:import namespace="46b5e5b8-aa4b-43c7-aa4a-5deefdd27431"/>
    <xsd:import namespace="770d00fd-782d-44f8-9ce2-b95561456b0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b5e5b8-aa4b-43c7-aa4a-5deefdd274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70d00fd-782d-44f8-9ce2-b95561456b0d"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770d00fd-782d-44f8-9ce2-b95561456b0d">
      <UserInfo>
        <DisplayName>Hands, Jonmichael P</DisplayName>
        <AccountId>385</AccountId>
        <AccountType/>
      </UserInfo>
      <UserInfo>
        <DisplayName>Baca, Jim S</DisplayName>
        <AccountId>13</AccountId>
        <AccountType/>
      </UserInfo>
      <UserInfo>
        <DisplayName>Gottschlich, Justin</DisplayName>
        <AccountId>19</AccountId>
        <AccountType/>
      </UserInfo>
      <UserInfo>
        <DisplayName>Reed, Michael A</DisplayName>
        <AccountId>386</AccountId>
        <AccountType/>
      </UserInfo>
    </SharedWithUsers>
  </documentManagement>
</p:properties>
</file>

<file path=customXml/itemProps1.xml><?xml version="1.0" encoding="utf-8"?>
<ds:datastoreItem xmlns:ds="http://schemas.openxmlformats.org/officeDocument/2006/customXml" ds:itemID="{507F03AF-90F2-41FB-A3CD-41504048D6B7}">
  <ds:schemaRefs>
    <ds:schemaRef ds:uri="http://schemas.microsoft.com/sharepoint/v3/contenttype/forms"/>
  </ds:schemaRefs>
</ds:datastoreItem>
</file>

<file path=customXml/itemProps2.xml><?xml version="1.0" encoding="utf-8"?>
<ds:datastoreItem xmlns:ds="http://schemas.openxmlformats.org/officeDocument/2006/customXml" ds:itemID="{1965167B-BE6D-407C-8780-7F930A9DB2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b5e5b8-aa4b-43c7-aa4a-5deefdd27431"/>
    <ds:schemaRef ds:uri="770d00fd-782d-44f8-9ce2-b95561456b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9E968D-256D-4AA6-B85F-94EAC2454B78}">
  <ds:schemaRefs>
    <ds:schemaRef ds:uri="http://schemas.microsoft.com/office/2006/metadata/properties"/>
    <ds:schemaRef ds:uri="http://schemas.microsoft.com/office/infopath/2007/PartnerControls"/>
    <ds:schemaRef ds:uri="770d00fd-782d-44f8-9ce2-b95561456b0d"/>
  </ds:schemaRefs>
</ds:datastoreItem>
</file>

<file path=docProps/app.xml><?xml version="1.0" encoding="utf-8"?>
<Properties xmlns="http://schemas.openxmlformats.org/officeDocument/2006/extended-properties" xmlns:vt="http://schemas.openxmlformats.org/officeDocument/2006/docPropsVTypes">
  <Template/>
  <TotalTime>5901</TotalTime>
  <Words>7032</Words>
  <Application>Microsoft Office PowerPoint</Application>
  <PresentationFormat>Widescreen</PresentationFormat>
  <Paragraphs>736</Paragraphs>
  <Slides>41</Slides>
  <Notes>38</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0" baseType="lpstr">
      <vt:lpstr>Arial</vt:lpstr>
      <vt:lpstr>Calibri</vt:lpstr>
      <vt:lpstr>Intel Clear</vt:lpstr>
      <vt:lpstr>Intel Clear Pro</vt:lpstr>
      <vt:lpstr>Neo Sans Intel</vt:lpstr>
      <vt:lpstr>Verdana</vt:lpstr>
      <vt:lpstr>Wingdings</vt:lpstr>
      <vt:lpstr>Intel</vt:lpstr>
      <vt:lpstr>Visio</vt:lpstr>
      <vt:lpstr>Intel® Autonomous Machine Programming Ecosystem for Rapid Execution</vt:lpstr>
      <vt:lpstr>Table of Contents</vt:lpstr>
      <vt:lpstr>Table of Contents</vt:lpstr>
      <vt:lpstr>Storage Device Background</vt:lpstr>
      <vt:lpstr>Storage Technology</vt:lpstr>
      <vt:lpstr>SSD Development Policies</vt:lpstr>
      <vt:lpstr>Heterogeneous Compute Synergistic Rack(s)</vt:lpstr>
      <vt:lpstr>Storage: Motivation and Opportunity</vt:lpstr>
      <vt:lpstr>Identify Purpose</vt:lpstr>
      <vt:lpstr> Transforming the Industry Influencing Storage Standards</vt:lpstr>
      <vt:lpstr>Telemetry Specification</vt:lpstr>
      <vt:lpstr>Telemetry Fundamentals</vt:lpstr>
      <vt:lpstr>Telemetry Fundamentals</vt:lpstr>
      <vt:lpstr>Content, Data Objects, and Magnitude</vt:lpstr>
      <vt:lpstr>Data Control Centralized Tracking and Management for All Products</vt:lpstr>
      <vt:lpstr>Data Control - Identifier and Tracking</vt:lpstr>
      <vt:lpstr>Data Control Management Methodology</vt:lpstr>
      <vt:lpstr>Novel Data Consuming Effort Automating Decoders for Additional Content</vt:lpstr>
      <vt:lpstr>Innovative Cross Language Compiler</vt:lpstr>
      <vt:lpstr>Cross Language Compiler’s Impact in Development</vt:lpstr>
      <vt:lpstr>Automation Mining Telemetry for Rapid Triage</vt:lpstr>
      <vt:lpstr>Pathfinding Effort Rapid Automation-Analysis for Developers (RAAD) </vt:lpstr>
      <vt:lpstr>Quantification of the Global Costs Associated with Development</vt:lpstr>
      <vt:lpstr>Problem Statement </vt:lpstr>
      <vt:lpstr>Environment Observation and Hypothesis</vt:lpstr>
      <vt:lpstr>Challenge(s) in our Environment (Visualization)</vt:lpstr>
      <vt:lpstr>Solution Vision</vt:lpstr>
      <vt:lpstr>Application Plan for MP-Engine</vt:lpstr>
      <vt:lpstr>Solution Vision Framework </vt:lpstr>
      <vt:lpstr>References</vt:lpstr>
      <vt:lpstr>Questions &amp; Answers</vt:lpstr>
      <vt:lpstr>Appendix Material</vt:lpstr>
      <vt:lpstr>Telemetry: Controller Initiated Telemetry (CiTAC) </vt:lpstr>
      <vt:lpstr>Telemetry: Host Initiated Telemetry (HiTAC) </vt:lpstr>
      <vt:lpstr>Telemetry: Production and Processing Challenges</vt:lpstr>
      <vt:lpstr>Telemetry: Security Data Classification</vt:lpstr>
      <vt:lpstr>Telemetry: SSDs Intercepting with product release(s)</vt:lpstr>
      <vt:lpstr>RAAD: Strategic Value </vt:lpstr>
      <vt:lpstr>RAAD: Process for Staging Advanced Triage</vt:lpstr>
      <vt:lpstr>RAAD: Technical Approach Plan</vt:lpstr>
      <vt:lpstr>RAAD: Generalized Approach</vt:lpstr>
    </vt:vector>
  </TitlesOfParts>
  <Company>Intel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Tarango</dc:creator>
  <cp:lastModifiedBy>Tarango, Joseph D</cp:lastModifiedBy>
  <cp:revision>2389</cp:revision>
  <dcterms:created xsi:type="dcterms:W3CDTF">2018-07-26T16:49:02Z</dcterms:created>
  <dcterms:modified xsi:type="dcterms:W3CDTF">2022-04-08T18:31:13Z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79a2b83f-8ed3-4735-a2da-b465251fd646</vt:lpwstr>
  </property>
  <property fmtid="{D5CDD505-2E9C-101B-9397-08002B2CF9AE}" pid="3" name="CTP_TimeStamp">
    <vt:lpwstr>2020-03-25 14:30:59Z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ContentTypeId">
    <vt:lpwstr>0x0101006DEB5EC108112C4AACB011763034394F</vt:lpwstr>
  </property>
</Properties>
</file>